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5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3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71" r:id="rId5"/>
    <p:sldId id="285" r:id="rId6"/>
    <p:sldId id="260" r:id="rId7"/>
    <p:sldId id="272" r:id="rId8"/>
    <p:sldId id="277" r:id="rId9"/>
    <p:sldId id="274" r:id="rId10"/>
    <p:sldId id="275" r:id="rId11"/>
    <p:sldId id="261" r:id="rId12"/>
    <p:sldId id="269" r:id="rId13"/>
    <p:sldId id="286" r:id="rId14"/>
    <p:sldId id="284" r:id="rId15"/>
    <p:sldId id="287" r:id="rId16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3D54"/>
    <a:srgbClr val="A5A5A5"/>
    <a:srgbClr val="AAABAB"/>
    <a:srgbClr val="595959"/>
    <a:srgbClr val="FFFFFF"/>
    <a:srgbClr val="999999"/>
    <a:srgbClr val="ACACAC"/>
    <a:srgbClr val="B6B6B6"/>
    <a:srgbClr val="C1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00" autoAdjust="0"/>
    <p:restoredTop sz="90566" autoAdjust="0"/>
  </p:normalViewPr>
  <p:slideViewPr>
    <p:cSldViewPr snapToGrid="0">
      <p:cViewPr>
        <p:scale>
          <a:sx n="100" d="100"/>
          <a:sy n="100" d="100"/>
        </p:scale>
        <p:origin x="-296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2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32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tags" Target="tags/tag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image" Target="../media/image12.png"/><Relationship Id="rId2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7A195-25D9-48DF-B639-5B24D2B00AE8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7584D-8746-4D72-BA3A-5A81C8B5466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2262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7584D-8746-4D72-BA3A-5A81C8B5466D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658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D8915-0048-44C8-9E6F-FA44878627BF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6170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>
            <a:extLst>
              <a:ext uri="{FF2B5EF4-FFF2-40B4-BE49-F238E27FC236}">
                <a16:creationId xmlns="" xmlns:a16="http://schemas.microsoft.com/office/drawing/2014/main" id="{B2E306F1-BABB-4AD7-AB37-C061A49D62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>
            <a:extLst>
              <a:ext uri="{FF2B5EF4-FFF2-40B4-BE49-F238E27FC236}">
                <a16:creationId xmlns="" xmlns:a16="http://schemas.microsoft.com/office/drawing/2014/main" id="{2C02862B-AAD5-4092-82B0-E803B3BE09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4100" name="灯片编号占位符 3">
            <a:extLst>
              <a:ext uri="{FF2B5EF4-FFF2-40B4-BE49-F238E27FC236}">
                <a16:creationId xmlns="" xmlns:a16="http://schemas.microsoft.com/office/drawing/2014/main" id="{EAE95149-C3AE-4DFB-8AC9-8E1E60AA5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1F6061-2F4B-488E-8D92-3753CAD4AFB5}" type="slidenum">
              <a:rPr lang="zh-CN" altLang="en-US" smtClean="0"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91809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7584D-8746-4D72-BA3A-5A81C8B5466D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85264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>
            <a:extLst>
              <a:ext uri="{FF2B5EF4-FFF2-40B4-BE49-F238E27FC236}">
                <a16:creationId xmlns="" xmlns:a16="http://schemas.microsoft.com/office/drawing/2014/main" id="{B2E306F1-BABB-4AD7-AB37-C061A49D62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>
            <a:extLst>
              <a:ext uri="{FF2B5EF4-FFF2-40B4-BE49-F238E27FC236}">
                <a16:creationId xmlns="" xmlns:a16="http://schemas.microsoft.com/office/drawing/2014/main" id="{2C02862B-AAD5-4092-82B0-E803B3BE09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4100" name="灯片编号占位符 3">
            <a:extLst>
              <a:ext uri="{FF2B5EF4-FFF2-40B4-BE49-F238E27FC236}">
                <a16:creationId xmlns="" xmlns:a16="http://schemas.microsoft.com/office/drawing/2014/main" id="{EAE95149-C3AE-4DFB-8AC9-8E1E60AA5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1F6061-2F4B-488E-8D92-3753CAD4AFB5}" type="slidenum">
              <a:rPr lang="zh-CN" altLang="en-US" smtClean="0"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1601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7584D-8746-4D72-BA3A-5A81C8B5466D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6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>
            <a:extLst>
              <a:ext uri="{FF2B5EF4-FFF2-40B4-BE49-F238E27FC236}">
                <a16:creationId xmlns="" xmlns:a16="http://schemas.microsoft.com/office/drawing/2014/main" id="{B2E306F1-BABB-4AD7-AB37-C061A49D62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>
            <a:extLst>
              <a:ext uri="{FF2B5EF4-FFF2-40B4-BE49-F238E27FC236}">
                <a16:creationId xmlns="" xmlns:a16="http://schemas.microsoft.com/office/drawing/2014/main" id="{2C02862B-AAD5-4092-82B0-E803B3BE09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4100" name="灯片编号占位符 3">
            <a:extLst>
              <a:ext uri="{FF2B5EF4-FFF2-40B4-BE49-F238E27FC236}">
                <a16:creationId xmlns="" xmlns:a16="http://schemas.microsoft.com/office/drawing/2014/main" id="{EAE95149-C3AE-4DFB-8AC9-8E1E60AA5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1F6061-2F4B-488E-8D92-3753CAD4AFB5}" type="slidenum">
              <a:rPr lang="zh-CN" altLang="en-US" smtClean="0"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5316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7584D-8746-4D72-BA3A-5A81C8B5466D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2580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7584D-8746-4D72-BA3A-5A81C8B5466D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108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>
            <a:extLst>
              <a:ext uri="{FF2B5EF4-FFF2-40B4-BE49-F238E27FC236}">
                <a16:creationId xmlns="" xmlns:a16="http://schemas.microsoft.com/office/drawing/2014/main" id="{B2E306F1-BABB-4AD7-AB37-C061A49D62D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>
            <a:extLst>
              <a:ext uri="{FF2B5EF4-FFF2-40B4-BE49-F238E27FC236}">
                <a16:creationId xmlns="" xmlns:a16="http://schemas.microsoft.com/office/drawing/2014/main" id="{2C02862B-AAD5-4092-82B0-E803B3BE09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zh-CN" altLang="en-US"/>
              <a:t>模板来自于 </a:t>
            </a:r>
            <a:r>
              <a:rPr lang="en-US" altLang="zh-CN"/>
              <a:t>http://meihua.docer.com/</a:t>
            </a:r>
            <a:endParaRPr lang="zh-CN" altLang="en-US"/>
          </a:p>
        </p:txBody>
      </p:sp>
      <p:sp>
        <p:nvSpPr>
          <p:cNvPr id="4100" name="灯片编号占位符 3">
            <a:extLst>
              <a:ext uri="{FF2B5EF4-FFF2-40B4-BE49-F238E27FC236}">
                <a16:creationId xmlns="" xmlns:a16="http://schemas.microsoft.com/office/drawing/2014/main" id="{EAE95149-C3AE-4DFB-8AC9-8E1E60AA5A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81F6061-2F4B-488E-8D92-3753CAD4AFB5}" type="slidenum">
              <a:rPr lang="zh-CN" altLang="en-US" smtClean="0">
                <a:latin typeface="Calibri" panose="020F0502020204030204" pitchFamily="34" charset="0"/>
                <a:ea typeface="宋体" panose="02010600030101010101" pitchFamily="2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8000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D7357-4FAE-4949-9E96-59E63CE7B1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151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154411-6D0A-49A7-81D8-9A845F50F6F8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5797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F03368-5A46-404A-82CC-002D9300FD73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870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A28C9EF-35E1-4704-989A-ED9B549B0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D5E58C3F-3E21-4D56-B23B-10A0180B93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04721895-80C6-4091-A182-9FA754146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AF01E20-1655-425C-B087-9252FDCE3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99E815A-189C-4D28-8C1B-138B3F946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54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CDAF17CD-769A-49ED-A473-72E8B1E68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344AAEE2-E0AB-4BF0-AA8E-FBB312F36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D45D210-8AFF-44AF-9D6D-D2D4886E1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85FAF88-FA82-45E3-824A-BD15673F3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59E2767-F62A-4E55-BB09-B24585AFA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7020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67022C42-DFA9-4716-AF4A-D3A6790D21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04409B41-5A38-4C19-A2A5-6ADD9877F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F794A8A-9572-4E03-8CDC-09CE43124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1C23BA1-373D-4381-A2B1-BDC9A111F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136FD79-4B6D-4D36-A4B5-434223F65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550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766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ide placeholder left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771861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355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ight Half Pictgure i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7999"/>
          </a:xfrm>
          <a:prstGeom prst="rect">
            <a:avLst/>
          </a:prstGeom>
          <a:ln w="9525">
            <a:noFill/>
          </a:ln>
        </p:spPr>
        <p:txBody>
          <a:bodyPr/>
          <a:lstStyle>
            <a:lvl1pPr>
              <a:defRPr sz="16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2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904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extLst mod="1">
    <p:ext uri="{DCECCB84-F9BA-43D5-87BE-67443E8EF086}">
      <p15:sldGuideLst xmlns="" xmlns:p15="http://schemas.microsoft.com/office/powerpoint/2012/main">
        <p15:guide id="1" orient="horz" pos="2700">
          <p15:clr>
            <a:srgbClr val="FBAE40"/>
          </p15:clr>
        </p15:guide>
        <p15:guide id="2" pos="5384">
          <p15:clr>
            <a:srgbClr val="FBAE40"/>
          </p15:clr>
        </p15:guide>
        <p15:guide id="3" pos="374">
          <p15:clr>
            <a:srgbClr val="FBAE40"/>
          </p15:clr>
        </p15:guide>
        <p15:guide id="4" orient="horz" pos="306">
          <p15:clr>
            <a:srgbClr val="FBAE40"/>
          </p15:clr>
        </p15:guide>
        <p15:guide id="5" orient="horz" pos="972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Work #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 hasCustomPrompt="1"/>
          </p:nvPr>
        </p:nvSpPr>
        <p:spPr>
          <a:xfrm rot="434797">
            <a:off x="1198267" y="2019299"/>
            <a:ext cx="1828800" cy="1828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Team</a:t>
            </a:r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1" hasCustomPrompt="1"/>
          </p:nvPr>
        </p:nvSpPr>
        <p:spPr>
          <a:xfrm rot="434797">
            <a:off x="6414869" y="2030510"/>
            <a:ext cx="1828800" cy="1828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Team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 hasCustomPrompt="1"/>
          </p:nvPr>
        </p:nvSpPr>
        <p:spPr>
          <a:xfrm rot="434797">
            <a:off x="1195986" y="4329978"/>
            <a:ext cx="1828800" cy="1828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Team</a:t>
            </a:r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3" hasCustomPrompt="1"/>
          </p:nvPr>
        </p:nvSpPr>
        <p:spPr>
          <a:xfrm rot="434797">
            <a:off x="6421733" y="4345750"/>
            <a:ext cx="1828800" cy="1828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Team</a:t>
            </a:r>
          </a:p>
        </p:txBody>
      </p:sp>
    </p:spTree>
    <p:extLst>
      <p:ext uri="{BB962C8B-B14F-4D97-AF65-F5344CB8AC3E}">
        <p14:creationId xmlns:p14="http://schemas.microsoft.com/office/powerpoint/2010/main" val="8796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0248519-8ADB-4E68-BAFD-96DFFE6EC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8DAFC00-0AC7-4BF5-A625-FFDB010E4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2D03772-45E9-4368-B638-8F019CF2E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65E712-5F98-4CF3-99F6-FE87C5737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CCD29FE-228A-466F-8966-D51C103C8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272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61BE0DA3-ED27-425C-A302-10C1A21FF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F6BF86B-6C80-441B-BECC-0F7753BE9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39FAF8E-0959-40B4-BB7A-542F352C4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BC3239D4-F786-44F6-98F2-856934C80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3BD7541-0BF8-4A5F-981C-5F08CEDDA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300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C687EDB-B39D-454B-BE03-9BA3668AF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EF48E52-E260-47BB-A340-85D21E5FF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205D626E-0CE1-4C0F-A1A0-6081DE4A79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2D41BDC2-74F9-4262-80C5-E0E4A0223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BCD59852-09CA-4351-A7CE-C5819B63E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5C5E91E3-5274-498E-8404-8BABCFA99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019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BE697C6-8905-4A13-8846-18F1ADAF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D7F7498-B529-46ED-AC23-804C70F236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738D4F8-96CD-41B0-B600-EFE6CCA8AA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BCCB70FF-355A-4E44-B09B-FED87724E4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ED12A350-DF98-4A9F-9014-5B8FCCE86F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3D6E7744-1613-4F17-BC8D-03707A14B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70D88421-40A0-42F1-9FF1-AE4732EC5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AA35BD99-F746-4089-AA38-182F8093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9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5C9CF11-0C01-459E-A9DB-4EA0C4447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85DFB698-D83A-4973-BCE1-8EBA6D0C8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BE687DBB-01D7-450E-AD26-EDDD049BF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4A7977A1-5B3D-4155-B505-82BBE8AD4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05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FCFB86A-A4B3-41D7-896C-B1AAF170A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3DE48D47-F4E5-4BC3-8B93-F8AEDB87B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D514D83C-A030-4768-9BC5-8784D4613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714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00F3ABF-6686-4FB5-BCC1-5306FCCCA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997E579-0133-4A48-8EEE-4AAC4B65A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60B0AA31-5E12-423E-A0CD-7DF9B6BF4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1BADAC7-07DF-4D5D-A6D6-B30FF8373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CB2AF12-8305-493D-BC08-D0F1F9A3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2EC84228-60D7-4A82-B419-51BF9C001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01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CF3CFF5-8718-40E8-9261-7AA957A1D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6E5E70AE-60CC-419D-B713-A174025908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66BE1724-5E8F-4B1E-BB7D-47FFA58B3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008F98AE-BAF5-439D-99F1-186302D05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A06598B-6212-4F19-A94A-604393CC4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EA3B029-B394-4238-96C0-086658E7D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171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B1C80250-CB60-41F5-80EF-EC869C2EA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965790C0-C5D5-4D77-98B6-432809A61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55C4F86D-0E2E-4C8B-B8FF-7D3848121F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D6209-B3DA-41BE-87E3-CC78C5062099}" type="datetimeFigureOut">
              <a:rPr lang="zh-CN" altLang="en-US" smtClean="0"/>
              <a:pPr/>
              <a:t>19/10/11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5576CB20-07E1-48E5-86C5-AF8E096BD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D091CF7-C75C-4D90-B550-3AC6F6BE1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41BB1-40C4-4700-B8C2-D06FA29C9A5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1948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5" r:id="rId14"/>
    <p:sldLayoutId id="2147483667" r:id="rId15"/>
    <p:sldLayoutId id="2147483668" r:id="rId16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.emf"/><Relationship Id="rId6" Type="http://schemas.openxmlformats.org/officeDocument/2006/relationships/image" Target="../media/image2.png"/><Relationship Id="rId7" Type="http://schemas.openxmlformats.org/officeDocument/2006/relationships/image" Target="../media/image3.jpg"/><Relationship Id="rId1" Type="http://schemas.openxmlformats.org/officeDocument/2006/relationships/themeOverride" Target="../theme/themeOverride1.xml"/><Relationship Id="rId2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4" Type="http://schemas.openxmlformats.org/officeDocument/2006/relationships/tags" Target="../tags/tag32.xml"/><Relationship Id="rId5" Type="http://schemas.openxmlformats.org/officeDocument/2006/relationships/tags" Target="../tags/tag33.xml"/><Relationship Id="rId6" Type="http://schemas.openxmlformats.org/officeDocument/2006/relationships/slideLayout" Target="../slideLayouts/slideLayout7.xml"/><Relationship Id="rId7" Type="http://schemas.openxmlformats.org/officeDocument/2006/relationships/notesSlide" Target="../notesSlides/notesSlide11.xml"/><Relationship Id="rId1" Type="http://schemas.openxmlformats.org/officeDocument/2006/relationships/tags" Target="../tags/tag29.xml"/><Relationship Id="rId2" Type="http://schemas.openxmlformats.org/officeDocument/2006/relationships/tags" Target="../tags/tag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4" Type="http://schemas.openxmlformats.org/officeDocument/2006/relationships/tags" Target="../tags/tag37.xml"/><Relationship Id="rId5" Type="http://schemas.openxmlformats.org/officeDocument/2006/relationships/tags" Target="../tags/tag38.xml"/><Relationship Id="rId6" Type="http://schemas.openxmlformats.org/officeDocument/2006/relationships/slideLayout" Target="../slideLayouts/slideLayout7.xml"/><Relationship Id="rId7" Type="http://schemas.openxmlformats.org/officeDocument/2006/relationships/notesSlide" Target="../notesSlides/notesSlide13.xml"/><Relationship Id="rId1" Type="http://schemas.openxmlformats.org/officeDocument/2006/relationships/tags" Target="../tags/tag34.xml"/><Relationship Id="rId2" Type="http://schemas.openxmlformats.org/officeDocument/2006/relationships/tags" Target="../tags/tag35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tags" Target="../tags/tag49.xml"/><Relationship Id="rId12" Type="http://schemas.openxmlformats.org/officeDocument/2006/relationships/tags" Target="../tags/tag50.xml"/><Relationship Id="rId13" Type="http://schemas.openxmlformats.org/officeDocument/2006/relationships/slideLayout" Target="../slideLayouts/slideLayout6.xml"/><Relationship Id="rId1" Type="http://schemas.openxmlformats.org/officeDocument/2006/relationships/tags" Target="../tags/tag39.xml"/><Relationship Id="rId2" Type="http://schemas.openxmlformats.org/officeDocument/2006/relationships/tags" Target="../tags/tag40.xml"/><Relationship Id="rId3" Type="http://schemas.openxmlformats.org/officeDocument/2006/relationships/tags" Target="../tags/tag41.xml"/><Relationship Id="rId4" Type="http://schemas.openxmlformats.org/officeDocument/2006/relationships/tags" Target="../tags/tag42.xml"/><Relationship Id="rId5" Type="http://schemas.openxmlformats.org/officeDocument/2006/relationships/tags" Target="../tags/tag43.xml"/><Relationship Id="rId6" Type="http://schemas.openxmlformats.org/officeDocument/2006/relationships/tags" Target="../tags/tag44.xml"/><Relationship Id="rId7" Type="http://schemas.openxmlformats.org/officeDocument/2006/relationships/tags" Target="../tags/tag45.xml"/><Relationship Id="rId8" Type="http://schemas.openxmlformats.org/officeDocument/2006/relationships/tags" Target="../tags/tag46.xml"/><Relationship Id="rId9" Type="http://schemas.openxmlformats.org/officeDocument/2006/relationships/tags" Target="../tags/tag47.xml"/><Relationship Id="rId10" Type="http://schemas.openxmlformats.org/officeDocument/2006/relationships/tags" Target="../tags/tag48.xml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3.bin"/><Relationship Id="rId12" Type="http://schemas.openxmlformats.org/officeDocument/2006/relationships/package" Target="../embeddings/Microsoft_Word___3.docx"/><Relationship Id="rId13" Type="http://schemas.openxmlformats.org/officeDocument/2006/relationships/image" Target="../media/image14.png"/><Relationship Id="rId14" Type="http://schemas.openxmlformats.org/officeDocument/2006/relationships/oleObject" Target="../embeddings/oleObject4.bin"/><Relationship Id="rId15" Type="http://schemas.openxmlformats.org/officeDocument/2006/relationships/package" Target="../embeddings/Microsoft_Word___4.docx"/><Relationship Id="rId16" Type="http://schemas.openxmlformats.org/officeDocument/2006/relationships/image" Target="../media/image15.png"/><Relationship Id="rId1" Type="http://schemas.openxmlformats.org/officeDocument/2006/relationships/vmlDrawing" Target="../drawings/vmlDrawing1.vml"/><Relationship Id="rId2" Type="http://schemas.openxmlformats.org/officeDocument/2006/relationships/tags" Target="../tags/tag51.xml"/><Relationship Id="rId3" Type="http://schemas.openxmlformats.org/officeDocument/2006/relationships/tags" Target="../tags/tag52.xml"/><Relationship Id="rId4" Type="http://schemas.openxmlformats.org/officeDocument/2006/relationships/slideLayout" Target="../slideLayouts/slideLayout6.xml"/><Relationship Id="rId5" Type="http://schemas.openxmlformats.org/officeDocument/2006/relationships/oleObject" Target="../embeddings/oleObject1.bin"/><Relationship Id="rId6" Type="http://schemas.openxmlformats.org/officeDocument/2006/relationships/package" Target="../embeddings/Microsoft_Word___1.docx"/><Relationship Id="rId7" Type="http://schemas.openxmlformats.org/officeDocument/2006/relationships/image" Target="../media/image12.png"/><Relationship Id="rId8" Type="http://schemas.openxmlformats.org/officeDocument/2006/relationships/oleObject" Target="../embeddings/oleObject2.bin"/><Relationship Id="rId9" Type="http://schemas.openxmlformats.org/officeDocument/2006/relationships/package" Target="../embeddings/Microsoft_Word___2.docx"/><Relationship Id="rId10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tags" Target="../tags/tag12.xml"/><Relationship Id="rId12" Type="http://schemas.openxmlformats.org/officeDocument/2006/relationships/tags" Target="../tags/tag13.xml"/><Relationship Id="rId13" Type="http://schemas.openxmlformats.org/officeDocument/2006/relationships/slideLayout" Target="../slideLayouts/slideLayout7.xml"/><Relationship Id="rId14" Type="http://schemas.openxmlformats.org/officeDocument/2006/relationships/notesSlide" Target="../notesSlides/notesSlide2.xml"/><Relationship Id="rId15" Type="http://schemas.openxmlformats.org/officeDocument/2006/relationships/slide" Target="slide3.xml"/><Relationship Id="rId16" Type="http://schemas.openxmlformats.org/officeDocument/2006/relationships/slide" Target="slide6.xml"/><Relationship Id="rId17" Type="http://schemas.openxmlformats.org/officeDocument/2006/relationships/slide" Target="slide11.xml"/><Relationship Id="rId1" Type="http://schemas.openxmlformats.org/officeDocument/2006/relationships/themeOverride" Target="../theme/themeOverride2.xml"/><Relationship Id="rId2" Type="http://schemas.openxmlformats.org/officeDocument/2006/relationships/tags" Target="../tags/tag3.xml"/><Relationship Id="rId3" Type="http://schemas.openxmlformats.org/officeDocument/2006/relationships/tags" Target="../tags/tag4.xml"/><Relationship Id="rId4" Type="http://schemas.openxmlformats.org/officeDocument/2006/relationships/tags" Target="../tags/tag5.xml"/><Relationship Id="rId5" Type="http://schemas.openxmlformats.org/officeDocument/2006/relationships/tags" Target="../tags/tag6.xml"/><Relationship Id="rId6" Type="http://schemas.openxmlformats.org/officeDocument/2006/relationships/tags" Target="../tags/tag7.xml"/><Relationship Id="rId7" Type="http://schemas.openxmlformats.org/officeDocument/2006/relationships/tags" Target="../tags/tag8.xml"/><Relationship Id="rId8" Type="http://schemas.openxmlformats.org/officeDocument/2006/relationships/tags" Target="../tags/tag9.xml"/><Relationship Id="rId9" Type="http://schemas.openxmlformats.org/officeDocument/2006/relationships/tags" Target="../tags/tag10.xml"/><Relationship Id="rId10" Type="http://schemas.openxmlformats.org/officeDocument/2006/relationships/tags" Target="../tags/tag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4" Type="http://schemas.openxmlformats.org/officeDocument/2006/relationships/tags" Target="../tags/tag17.xml"/><Relationship Id="rId5" Type="http://schemas.openxmlformats.org/officeDocument/2006/relationships/tags" Target="../tags/tag18.xml"/><Relationship Id="rId6" Type="http://schemas.openxmlformats.org/officeDocument/2006/relationships/slideLayout" Target="../slideLayouts/slideLayout7.xml"/><Relationship Id="rId7" Type="http://schemas.openxmlformats.org/officeDocument/2006/relationships/notesSlide" Target="../notesSlides/notesSlide3.xml"/><Relationship Id="rId1" Type="http://schemas.openxmlformats.org/officeDocument/2006/relationships/tags" Target="../tags/tag14.xml"/><Relationship Id="rId2" Type="http://schemas.openxmlformats.org/officeDocument/2006/relationships/tags" Target="../tags/tag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4" Type="http://schemas.openxmlformats.org/officeDocument/2006/relationships/tags" Target="../tags/tag22.xml"/><Relationship Id="rId5" Type="http://schemas.openxmlformats.org/officeDocument/2006/relationships/tags" Target="../tags/tag23.xml"/><Relationship Id="rId6" Type="http://schemas.openxmlformats.org/officeDocument/2006/relationships/slideLayout" Target="../slideLayouts/slideLayout16.xml"/><Relationship Id="rId7" Type="http://schemas.openxmlformats.org/officeDocument/2006/relationships/notesSlide" Target="../notesSlides/notesSlide5.xml"/><Relationship Id="rId8" Type="http://schemas.openxmlformats.org/officeDocument/2006/relationships/image" Target="../media/image5.png"/><Relationship Id="rId9" Type="http://schemas.openxmlformats.org/officeDocument/2006/relationships/image" Target="../media/image6.png"/><Relationship Id="rId10" Type="http://schemas.openxmlformats.org/officeDocument/2006/relationships/image" Target="../media/image7.jpg"/><Relationship Id="rId11" Type="http://schemas.openxmlformats.org/officeDocument/2006/relationships/image" Target="../media/image8.jpg"/><Relationship Id="rId1" Type="http://schemas.openxmlformats.org/officeDocument/2006/relationships/tags" Target="../tags/tag19.xml"/><Relationship Id="rId2" Type="http://schemas.openxmlformats.org/officeDocument/2006/relationships/tags" Target="../tags/tag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4" Type="http://schemas.openxmlformats.org/officeDocument/2006/relationships/tags" Target="../tags/tag27.xml"/><Relationship Id="rId5" Type="http://schemas.openxmlformats.org/officeDocument/2006/relationships/tags" Target="../tags/tag28.xml"/><Relationship Id="rId6" Type="http://schemas.openxmlformats.org/officeDocument/2006/relationships/slideLayout" Target="../slideLayouts/slideLayout7.xml"/><Relationship Id="rId7" Type="http://schemas.openxmlformats.org/officeDocument/2006/relationships/notesSlide" Target="../notesSlides/notesSlide6.xml"/><Relationship Id="rId1" Type="http://schemas.openxmlformats.org/officeDocument/2006/relationships/tags" Target="../tags/tag24.xml"/><Relationship Id="rId2" Type="http://schemas.openxmlformats.org/officeDocument/2006/relationships/tags" Target="../tags/tag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B46C8E5B-E5AF-4CE6-B579-DFF2834F8EB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56" y="1975"/>
            <a:ext cx="7022758" cy="6856025"/>
          </a:xfrm>
          <a:prstGeom prst="rect">
            <a:avLst/>
          </a:prstGeom>
        </p:spPr>
      </p:pic>
      <p:sp>
        <p:nvSpPr>
          <p:cNvPr id="25" name="PA_文本框 2">
            <a:extLst>
              <a:ext uri="{FF2B5EF4-FFF2-40B4-BE49-F238E27FC236}">
                <a16:creationId xmlns="" xmlns:a16="http://schemas.microsoft.com/office/drawing/2014/main" id="{C2FD5A4B-B65F-434B-99B7-A7B6FE06CBC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614209" y="3490757"/>
            <a:ext cx="63401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000" b="1" dirty="0" smtClean="0">
                <a:solidFill>
                  <a:srgbClr val="063D54"/>
                </a:solidFill>
                <a:latin typeface="+mj-ea"/>
                <a:ea typeface="+mj-ea"/>
              </a:rPr>
              <a:t>硕士培养项目介绍</a:t>
            </a:r>
            <a:endParaRPr lang="zh-CN" altLang="en-US" sz="6000" b="1" dirty="0">
              <a:solidFill>
                <a:srgbClr val="063D54"/>
              </a:solidFill>
              <a:latin typeface="+mj-ea"/>
              <a:ea typeface="+mj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9000" y="3302000"/>
            <a:ext cx="254000" cy="254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9000" y="3302000"/>
            <a:ext cx="254000" cy="254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69000" y="3302000"/>
            <a:ext cx="254000" cy="254000"/>
          </a:xfrm>
          <a:prstGeom prst="rect">
            <a:avLst/>
          </a:prstGeom>
        </p:spPr>
      </p:pic>
      <p:pic>
        <p:nvPicPr>
          <p:cNvPr id="7" name="图片 6" descr="屏幕快照 2019-08-27 22.08.50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650" y="1879600"/>
            <a:ext cx="35179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7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6520180" y="1734820"/>
            <a:ext cx="1337310" cy="1336040"/>
            <a:chOff x="9447" y="5638"/>
            <a:chExt cx="2106" cy="2104"/>
          </a:xfrm>
          <a:solidFill>
            <a:srgbClr val="063D54"/>
          </a:solidFill>
        </p:grpSpPr>
        <p:sp>
          <p:nvSpPr>
            <p:cNvPr id="3" name="椭圆 4"/>
            <p:cNvSpPr>
              <a:spLocks noChangeArrowheads="1"/>
            </p:cNvSpPr>
            <p:nvPr/>
          </p:nvSpPr>
          <p:spPr bwMode="auto">
            <a:xfrm>
              <a:off x="9447" y="5638"/>
              <a:ext cx="2107" cy="210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 42"/>
            <p:cNvSpPr>
              <a:spLocks noEditPoints="1"/>
            </p:cNvSpPr>
            <p:nvPr/>
          </p:nvSpPr>
          <p:spPr bwMode="auto">
            <a:xfrm>
              <a:off x="10118" y="6251"/>
              <a:ext cx="766" cy="751"/>
            </a:xfrm>
            <a:custGeom>
              <a:avLst/>
              <a:gdLst>
                <a:gd name="T0" fmla="*/ 25 w 596"/>
                <a:gd name="T1" fmla="*/ 345 h 583"/>
                <a:gd name="T2" fmla="*/ 25 w 596"/>
                <a:gd name="T3" fmla="*/ 62 h 583"/>
                <a:gd name="T4" fmla="*/ 61 w 596"/>
                <a:gd name="T5" fmla="*/ 26 h 583"/>
                <a:gd name="T6" fmla="*/ 534 w 596"/>
                <a:gd name="T7" fmla="*/ 26 h 583"/>
                <a:gd name="T8" fmla="*/ 570 w 596"/>
                <a:gd name="T9" fmla="*/ 62 h 583"/>
                <a:gd name="T10" fmla="*/ 570 w 596"/>
                <a:gd name="T11" fmla="*/ 345 h 583"/>
                <a:gd name="T12" fmla="*/ 534 w 596"/>
                <a:gd name="T13" fmla="*/ 381 h 583"/>
                <a:gd name="T14" fmla="*/ 61 w 596"/>
                <a:gd name="T15" fmla="*/ 381 h 583"/>
                <a:gd name="T16" fmla="*/ 25 w 596"/>
                <a:gd name="T17" fmla="*/ 345 h 583"/>
                <a:gd name="T18" fmla="*/ 534 w 596"/>
                <a:gd name="T19" fmla="*/ 406 h 583"/>
                <a:gd name="T20" fmla="*/ 596 w 596"/>
                <a:gd name="T21" fmla="*/ 345 h 583"/>
                <a:gd name="T22" fmla="*/ 596 w 596"/>
                <a:gd name="T23" fmla="*/ 62 h 583"/>
                <a:gd name="T24" fmla="*/ 534 w 596"/>
                <a:gd name="T25" fmla="*/ 0 h 583"/>
                <a:gd name="T26" fmla="*/ 61 w 596"/>
                <a:gd name="T27" fmla="*/ 0 h 583"/>
                <a:gd name="T28" fmla="*/ 0 w 596"/>
                <a:gd name="T29" fmla="*/ 62 h 583"/>
                <a:gd name="T30" fmla="*/ 0 w 596"/>
                <a:gd name="T31" fmla="*/ 345 h 583"/>
                <a:gd name="T32" fmla="*/ 61 w 596"/>
                <a:gd name="T33" fmla="*/ 406 h 583"/>
                <a:gd name="T34" fmla="*/ 245 w 596"/>
                <a:gd name="T35" fmla="*/ 406 h 583"/>
                <a:gd name="T36" fmla="*/ 245 w 596"/>
                <a:gd name="T37" fmla="*/ 462 h 583"/>
                <a:gd name="T38" fmla="*/ 61 w 596"/>
                <a:gd name="T39" fmla="*/ 462 h 583"/>
                <a:gd name="T40" fmla="*/ 0 w 596"/>
                <a:gd name="T41" fmla="*/ 524 h 583"/>
                <a:gd name="T42" fmla="*/ 0 w 596"/>
                <a:gd name="T43" fmla="*/ 570 h 583"/>
                <a:gd name="T44" fmla="*/ 12 w 596"/>
                <a:gd name="T45" fmla="*/ 583 h 583"/>
                <a:gd name="T46" fmla="*/ 583 w 596"/>
                <a:gd name="T47" fmla="*/ 583 h 583"/>
                <a:gd name="T48" fmla="*/ 596 w 596"/>
                <a:gd name="T49" fmla="*/ 570 h 583"/>
                <a:gd name="T50" fmla="*/ 596 w 596"/>
                <a:gd name="T51" fmla="*/ 524 h 583"/>
                <a:gd name="T52" fmla="*/ 534 w 596"/>
                <a:gd name="T53" fmla="*/ 462 h 583"/>
                <a:gd name="T54" fmla="*/ 351 w 596"/>
                <a:gd name="T55" fmla="*/ 462 h 583"/>
                <a:gd name="T56" fmla="*/ 351 w 596"/>
                <a:gd name="T57" fmla="*/ 406 h 583"/>
                <a:gd name="T58" fmla="*/ 534 w 596"/>
                <a:gd name="T59" fmla="*/ 406 h 583"/>
                <a:gd name="T60" fmla="*/ 544 w 596"/>
                <a:gd name="T61" fmla="*/ 345 h 583"/>
                <a:gd name="T62" fmla="*/ 544 w 596"/>
                <a:gd name="T63" fmla="*/ 62 h 583"/>
                <a:gd name="T64" fmla="*/ 534 w 596"/>
                <a:gd name="T65" fmla="*/ 52 h 583"/>
                <a:gd name="T66" fmla="*/ 61 w 596"/>
                <a:gd name="T67" fmla="*/ 52 h 583"/>
                <a:gd name="T68" fmla="*/ 51 w 596"/>
                <a:gd name="T69" fmla="*/ 62 h 583"/>
                <a:gd name="T70" fmla="*/ 51 w 596"/>
                <a:gd name="T71" fmla="*/ 345 h 583"/>
                <a:gd name="T72" fmla="*/ 61 w 596"/>
                <a:gd name="T73" fmla="*/ 355 h 583"/>
                <a:gd name="T74" fmla="*/ 534 w 596"/>
                <a:gd name="T75" fmla="*/ 355 h 583"/>
                <a:gd name="T76" fmla="*/ 544 w 596"/>
                <a:gd name="T77" fmla="*/ 345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96" h="583">
                  <a:moveTo>
                    <a:pt x="25" y="345"/>
                  </a:moveTo>
                  <a:lnTo>
                    <a:pt x="25" y="62"/>
                  </a:lnTo>
                  <a:cubicBezTo>
                    <a:pt x="25" y="42"/>
                    <a:pt x="41" y="26"/>
                    <a:pt x="61" y="26"/>
                  </a:cubicBezTo>
                  <a:lnTo>
                    <a:pt x="534" y="26"/>
                  </a:lnTo>
                  <a:cubicBezTo>
                    <a:pt x="554" y="26"/>
                    <a:pt x="570" y="42"/>
                    <a:pt x="570" y="62"/>
                  </a:cubicBezTo>
                  <a:lnTo>
                    <a:pt x="570" y="345"/>
                  </a:lnTo>
                  <a:cubicBezTo>
                    <a:pt x="570" y="365"/>
                    <a:pt x="554" y="381"/>
                    <a:pt x="534" y="381"/>
                  </a:cubicBezTo>
                  <a:lnTo>
                    <a:pt x="61" y="381"/>
                  </a:lnTo>
                  <a:cubicBezTo>
                    <a:pt x="41" y="381"/>
                    <a:pt x="25" y="365"/>
                    <a:pt x="25" y="345"/>
                  </a:cubicBezTo>
                  <a:close/>
                  <a:moveTo>
                    <a:pt x="534" y="406"/>
                  </a:moveTo>
                  <a:cubicBezTo>
                    <a:pt x="568" y="406"/>
                    <a:pt x="596" y="379"/>
                    <a:pt x="596" y="345"/>
                  </a:cubicBezTo>
                  <a:lnTo>
                    <a:pt x="596" y="62"/>
                  </a:lnTo>
                  <a:cubicBezTo>
                    <a:pt x="596" y="28"/>
                    <a:pt x="568" y="0"/>
                    <a:pt x="534" y="0"/>
                  </a:cubicBezTo>
                  <a:lnTo>
                    <a:pt x="61" y="0"/>
                  </a:lnTo>
                  <a:cubicBezTo>
                    <a:pt x="27" y="0"/>
                    <a:pt x="0" y="28"/>
                    <a:pt x="0" y="62"/>
                  </a:cubicBezTo>
                  <a:lnTo>
                    <a:pt x="0" y="345"/>
                  </a:lnTo>
                  <a:cubicBezTo>
                    <a:pt x="0" y="379"/>
                    <a:pt x="27" y="406"/>
                    <a:pt x="61" y="406"/>
                  </a:cubicBezTo>
                  <a:lnTo>
                    <a:pt x="245" y="406"/>
                  </a:lnTo>
                  <a:lnTo>
                    <a:pt x="245" y="462"/>
                  </a:lnTo>
                  <a:lnTo>
                    <a:pt x="61" y="462"/>
                  </a:lnTo>
                  <a:cubicBezTo>
                    <a:pt x="27" y="462"/>
                    <a:pt x="0" y="490"/>
                    <a:pt x="0" y="524"/>
                  </a:cubicBezTo>
                  <a:lnTo>
                    <a:pt x="0" y="570"/>
                  </a:lnTo>
                  <a:cubicBezTo>
                    <a:pt x="0" y="577"/>
                    <a:pt x="5" y="583"/>
                    <a:pt x="12" y="583"/>
                  </a:cubicBezTo>
                  <a:lnTo>
                    <a:pt x="583" y="583"/>
                  </a:lnTo>
                  <a:cubicBezTo>
                    <a:pt x="590" y="583"/>
                    <a:pt x="596" y="577"/>
                    <a:pt x="596" y="570"/>
                  </a:cubicBezTo>
                  <a:lnTo>
                    <a:pt x="596" y="524"/>
                  </a:lnTo>
                  <a:cubicBezTo>
                    <a:pt x="596" y="490"/>
                    <a:pt x="568" y="462"/>
                    <a:pt x="534" y="462"/>
                  </a:cubicBezTo>
                  <a:lnTo>
                    <a:pt x="351" y="462"/>
                  </a:lnTo>
                  <a:lnTo>
                    <a:pt x="351" y="406"/>
                  </a:lnTo>
                  <a:lnTo>
                    <a:pt x="534" y="406"/>
                  </a:lnTo>
                  <a:close/>
                  <a:moveTo>
                    <a:pt x="544" y="345"/>
                  </a:moveTo>
                  <a:lnTo>
                    <a:pt x="544" y="62"/>
                  </a:lnTo>
                  <a:cubicBezTo>
                    <a:pt x="544" y="56"/>
                    <a:pt x="540" y="52"/>
                    <a:pt x="534" y="52"/>
                  </a:cubicBezTo>
                  <a:lnTo>
                    <a:pt x="61" y="52"/>
                  </a:lnTo>
                  <a:cubicBezTo>
                    <a:pt x="56" y="52"/>
                    <a:pt x="51" y="56"/>
                    <a:pt x="51" y="62"/>
                  </a:cubicBezTo>
                  <a:lnTo>
                    <a:pt x="51" y="345"/>
                  </a:lnTo>
                  <a:cubicBezTo>
                    <a:pt x="51" y="350"/>
                    <a:pt x="56" y="355"/>
                    <a:pt x="61" y="355"/>
                  </a:cubicBezTo>
                  <a:lnTo>
                    <a:pt x="534" y="355"/>
                  </a:lnTo>
                  <a:cubicBezTo>
                    <a:pt x="540" y="355"/>
                    <a:pt x="544" y="350"/>
                    <a:pt x="544" y="3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71" tIns="34285" rIns="68571" bIns="34285" numCol="1" anchor="t" anchorCtr="0" compatLnSpc="1"/>
            <a:lstStyle/>
            <a:p>
              <a:endParaRPr lang="zh-CN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1079500" y="1715770"/>
            <a:ext cx="1337310" cy="1336040"/>
            <a:chOff x="3932" y="97"/>
            <a:chExt cx="2106" cy="2104"/>
          </a:xfrm>
          <a:solidFill>
            <a:schemeClr val="tx1"/>
          </a:solidFill>
        </p:grpSpPr>
        <p:sp>
          <p:nvSpPr>
            <p:cNvPr id="33" name="椭圆 2"/>
            <p:cNvSpPr>
              <a:spLocks noChangeArrowheads="1"/>
            </p:cNvSpPr>
            <p:nvPr/>
          </p:nvSpPr>
          <p:spPr bwMode="auto">
            <a:xfrm>
              <a:off x="3932" y="97"/>
              <a:ext cx="2107" cy="210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</a:ln>
            <a:extLst/>
          </p:spPr>
          <p:txBody>
            <a:bodyPr anchor="ctr"/>
            <a:lstStyle>
              <a:lvl1pPr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/>
            </a:p>
          </p:txBody>
        </p:sp>
        <p:sp>
          <p:nvSpPr>
            <p:cNvPr id="34" name="Freeform 40"/>
            <p:cNvSpPr/>
            <p:nvPr/>
          </p:nvSpPr>
          <p:spPr bwMode="auto">
            <a:xfrm>
              <a:off x="4524" y="796"/>
              <a:ext cx="832" cy="767"/>
            </a:xfrm>
            <a:custGeom>
              <a:avLst/>
              <a:gdLst>
                <a:gd name="T0" fmla="*/ 646 w 646"/>
                <a:gd name="T1" fmla="*/ 149 h 595"/>
                <a:gd name="T2" fmla="*/ 601 w 646"/>
                <a:gd name="T3" fmla="*/ 98 h 595"/>
                <a:gd name="T4" fmla="*/ 282 w 646"/>
                <a:gd name="T5" fmla="*/ 54 h 595"/>
                <a:gd name="T6" fmla="*/ 282 w 646"/>
                <a:gd name="T7" fmla="*/ 42 h 595"/>
                <a:gd name="T8" fmla="*/ 259 w 646"/>
                <a:gd name="T9" fmla="*/ 11 h 595"/>
                <a:gd name="T10" fmla="*/ 173 w 646"/>
                <a:gd name="T11" fmla="*/ 0 h 595"/>
                <a:gd name="T12" fmla="*/ 150 w 646"/>
                <a:gd name="T13" fmla="*/ 12 h 595"/>
                <a:gd name="T14" fmla="*/ 204 w 646"/>
                <a:gd name="T15" fmla="*/ 18 h 595"/>
                <a:gd name="T16" fmla="*/ 240 w 646"/>
                <a:gd name="T17" fmla="*/ 47 h 595"/>
                <a:gd name="T18" fmla="*/ 248 w 646"/>
                <a:gd name="T19" fmla="*/ 74 h 595"/>
                <a:gd name="T20" fmla="*/ 569 w 646"/>
                <a:gd name="T21" fmla="*/ 115 h 595"/>
                <a:gd name="T22" fmla="*/ 617 w 646"/>
                <a:gd name="T23" fmla="*/ 164 h 595"/>
                <a:gd name="T24" fmla="*/ 609 w 646"/>
                <a:gd name="T25" fmla="*/ 530 h 595"/>
                <a:gd name="T26" fmla="*/ 575 w 646"/>
                <a:gd name="T27" fmla="*/ 206 h 595"/>
                <a:gd name="T28" fmla="*/ 534 w 646"/>
                <a:gd name="T29" fmla="*/ 159 h 595"/>
                <a:gd name="T30" fmla="*/ 226 w 646"/>
                <a:gd name="T31" fmla="*/ 118 h 595"/>
                <a:gd name="T32" fmla="*/ 184 w 646"/>
                <a:gd name="T33" fmla="*/ 59 h 595"/>
                <a:gd name="T34" fmla="*/ 76 w 646"/>
                <a:gd name="T35" fmla="*/ 45 h 595"/>
                <a:gd name="T36" fmla="*/ 68 w 646"/>
                <a:gd name="T37" fmla="*/ 105 h 595"/>
                <a:gd name="T38" fmla="*/ 0 w 646"/>
                <a:gd name="T39" fmla="*/ 99 h 595"/>
                <a:gd name="T40" fmla="*/ 60 w 646"/>
                <a:gd name="T41" fmla="*/ 508 h 595"/>
                <a:gd name="T42" fmla="*/ 622 w 646"/>
                <a:gd name="T43" fmla="*/ 595 h 595"/>
                <a:gd name="T44" fmla="*/ 646 w 646"/>
                <a:gd name="T45" fmla="*/ 149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46" h="595">
                  <a:moveTo>
                    <a:pt x="646" y="149"/>
                  </a:moveTo>
                  <a:cubicBezTo>
                    <a:pt x="646" y="149"/>
                    <a:pt x="643" y="106"/>
                    <a:pt x="601" y="98"/>
                  </a:cubicBezTo>
                  <a:cubicBezTo>
                    <a:pt x="571" y="92"/>
                    <a:pt x="282" y="54"/>
                    <a:pt x="282" y="54"/>
                  </a:cubicBezTo>
                  <a:lnTo>
                    <a:pt x="282" y="42"/>
                  </a:lnTo>
                  <a:cubicBezTo>
                    <a:pt x="282" y="42"/>
                    <a:pt x="283" y="17"/>
                    <a:pt x="259" y="11"/>
                  </a:cubicBezTo>
                  <a:cubicBezTo>
                    <a:pt x="234" y="6"/>
                    <a:pt x="173" y="0"/>
                    <a:pt x="173" y="0"/>
                  </a:cubicBezTo>
                  <a:lnTo>
                    <a:pt x="150" y="12"/>
                  </a:lnTo>
                  <a:lnTo>
                    <a:pt x="204" y="18"/>
                  </a:lnTo>
                  <a:cubicBezTo>
                    <a:pt x="204" y="18"/>
                    <a:pt x="232" y="20"/>
                    <a:pt x="240" y="47"/>
                  </a:cubicBezTo>
                  <a:cubicBezTo>
                    <a:pt x="248" y="74"/>
                    <a:pt x="248" y="74"/>
                    <a:pt x="248" y="74"/>
                  </a:cubicBezTo>
                  <a:lnTo>
                    <a:pt x="569" y="115"/>
                  </a:lnTo>
                  <a:cubicBezTo>
                    <a:pt x="569" y="115"/>
                    <a:pt x="608" y="115"/>
                    <a:pt x="617" y="164"/>
                  </a:cubicBezTo>
                  <a:cubicBezTo>
                    <a:pt x="621" y="189"/>
                    <a:pt x="605" y="432"/>
                    <a:pt x="609" y="530"/>
                  </a:cubicBezTo>
                  <a:lnTo>
                    <a:pt x="575" y="206"/>
                  </a:lnTo>
                  <a:cubicBezTo>
                    <a:pt x="575" y="206"/>
                    <a:pt x="574" y="164"/>
                    <a:pt x="534" y="159"/>
                  </a:cubicBezTo>
                  <a:cubicBezTo>
                    <a:pt x="493" y="154"/>
                    <a:pt x="226" y="118"/>
                    <a:pt x="226" y="118"/>
                  </a:cubicBezTo>
                  <a:cubicBezTo>
                    <a:pt x="226" y="118"/>
                    <a:pt x="217" y="62"/>
                    <a:pt x="184" y="59"/>
                  </a:cubicBezTo>
                  <a:cubicBezTo>
                    <a:pt x="151" y="56"/>
                    <a:pt x="76" y="45"/>
                    <a:pt x="76" y="45"/>
                  </a:cubicBezTo>
                  <a:cubicBezTo>
                    <a:pt x="76" y="45"/>
                    <a:pt x="49" y="42"/>
                    <a:pt x="68" y="105"/>
                  </a:cubicBezTo>
                  <a:lnTo>
                    <a:pt x="0" y="99"/>
                  </a:lnTo>
                  <a:lnTo>
                    <a:pt x="60" y="508"/>
                  </a:lnTo>
                  <a:lnTo>
                    <a:pt x="622" y="595"/>
                  </a:lnTo>
                  <a:lnTo>
                    <a:pt x="646" y="149"/>
                  </a:lnTo>
                  <a:close/>
                </a:path>
              </a:pathLst>
            </a:custGeom>
            <a:solidFill>
              <a:srgbClr val="063D54"/>
            </a:solidFill>
            <a:ln>
              <a:noFill/>
            </a:ln>
          </p:spPr>
          <p:txBody>
            <a:bodyPr vert="horz" wrap="square" lIns="68571" tIns="34285" rIns="68571" bIns="34285" numCol="1" anchor="t" anchorCtr="0" compatLnSpc="1"/>
            <a:lstStyle/>
            <a:p>
              <a:endParaRPr lang="zh-CN" altLang="en-US" dirty="0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6519545" y="4178935"/>
            <a:ext cx="1338580" cy="1336040"/>
            <a:chOff x="15349" y="6916"/>
            <a:chExt cx="2108" cy="2104"/>
          </a:xfrm>
          <a:solidFill>
            <a:schemeClr val="tx1"/>
          </a:solidFill>
        </p:grpSpPr>
        <p:sp>
          <p:nvSpPr>
            <p:cNvPr id="44" name="椭圆 5"/>
            <p:cNvSpPr>
              <a:spLocks noChangeArrowheads="1"/>
            </p:cNvSpPr>
            <p:nvPr/>
          </p:nvSpPr>
          <p:spPr bwMode="auto">
            <a:xfrm>
              <a:off x="15349" y="6916"/>
              <a:ext cx="2108" cy="2105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</a:ln>
            <a:extLst/>
          </p:spPr>
          <p:txBody>
            <a:bodyPr anchor="ctr"/>
            <a:lstStyle>
              <a:lvl1pPr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1300"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/>
            </a:p>
          </p:txBody>
        </p:sp>
        <p:sp>
          <p:nvSpPr>
            <p:cNvPr id="45" name="Freeform 13"/>
            <p:cNvSpPr>
              <a:spLocks noEditPoints="1"/>
            </p:cNvSpPr>
            <p:nvPr/>
          </p:nvSpPr>
          <p:spPr bwMode="auto">
            <a:xfrm>
              <a:off x="15909" y="7581"/>
              <a:ext cx="987" cy="776"/>
            </a:xfrm>
            <a:custGeom>
              <a:avLst/>
              <a:gdLst>
                <a:gd name="T0" fmla="*/ 282 w 766"/>
                <a:gd name="T1" fmla="*/ 304 h 600"/>
                <a:gd name="T2" fmla="*/ 391 w 766"/>
                <a:gd name="T3" fmla="*/ 248 h 600"/>
                <a:gd name="T4" fmla="*/ 596 w 766"/>
                <a:gd name="T5" fmla="*/ 213 h 600"/>
                <a:gd name="T6" fmla="*/ 652 w 766"/>
                <a:gd name="T7" fmla="*/ 129 h 600"/>
                <a:gd name="T8" fmla="*/ 570 w 766"/>
                <a:gd name="T9" fmla="*/ 186 h 600"/>
                <a:gd name="T10" fmla="*/ 391 w 766"/>
                <a:gd name="T11" fmla="*/ 195 h 600"/>
                <a:gd name="T12" fmla="*/ 766 w 766"/>
                <a:gd name="T13" fmla="*/ 80 h 600"/>
                <a:gd name="T14" fmla="*/ 465 w 766"/>
                <a:gd name="T15" fmla="*/ 32 h 600"/>
                <a:gd name="T16" fmla="*/ 437 w 766"/>
                <a:gd name="T17" fmla="*/ 0 h 600"/>
                <a:gd name="T18" fmla="*/ 154 w 766"/>
                <a:gd name="T19" fmla="*/ 32 h 600"/>
                <a:gd name="T20" fmla="*/ 175 w 766"/>
                <a:gd name="T21" fmla="*/ 80 h 600"/>
                <a:gd name="T22" fmla="*/ 216 w 766"/>
                <a:gd name="T23" fmla="*/ 135 h 600"/>
                <a:gd name="T24" fmla="*/ 706 w 766"/>
                <a:gd name="T25" fmla="*/ 80 h 600"/>
                <a:gd name="T26" fmla="*/ 355 w 766"/>
                <a:gd name="T27" fmla="*/ 394 h 600"/>
                <a:gd name="T28" fmla="*/ 706 w 766"/>
                <a:gd name="T29" fmla="*/ 410 h 600"/>
                <a:gd name="T30" fmla="*/ 361 w 766"/>
                <a:gd name="T31" fmla="*/ 427 h 600"/>
                <a:gd name="T32" fmla="*/ 362 w 766"/>
                <a:gd name="T33" fmla="*/ 478 h 600"/>
                <a:gd name="T34" fmla="*/ 437 w 766"/>
                <a:gd name="T35" fmla="*/ 595 h 600"/>
                <a:gd name="T36" fmla="*/ 465 w 766"/>
                <a:gd name="T37" fmla="*/ 478 h 600"/>
                <a:gd name="T38" fmla="*/ 603 w 766"/>
                <a:gd name="T39" fmla="*/ 592 h 600"/>
                <a:gd name="T40" fmla="*/ 591 w 766"/>
                <a:gd name="T41" fmla="*/ 478 h 600"/>
                <a:gd name="T42" fmla="*/ 766 w 766"/>
                <a:gd name="T43" fmla="*/ 427 h 600"/>
                <a:gd name="T44" fmla="*/ 747 w 766"/>
                <a:gd name="T45" fmla="*/ 80 h 600"/>
                <a:gd name="T46" fmla="*/ 161 w 766"/>
                <a:gd name="T47" fmla="*/ 310 h 600"/>
                <a:gd name="T48" fmla="*/ 235 w 766"/>
                <a:gd name="T49" fmla="*/ 236 h 600"/>
                <a:gd name="T50" fmla="*/ 86 w 766"/>
                <a:gd name="T51" fmla="*/ 236 h 600"/>
                <a:gd name="T52" fmla="*/ 208 w 766"/>
                <a:gd name="T53" fmla="*/ 325 h 600"/>
                <a:gd name="T54" fmla="*/ 181 w 766"/>
                <a:gd name="T55" fmla="*/ 325 h 600"/>
                <a:gd name="T56" fmla="*/ 188 w 766"/>
                <a:gd name="T57" fmla="*/ 339 h 600"/>
                <a:gd name="T58" fmla="*/ 196 w 766"/>
                <a:gd name="T59" fmla="*/ 510 h 600"/>
                <a:gd name="T60" fmla="*/ 129 w 766"/>
                <a:gd name="T61" fmla="*/ 510 h 600"/>
                <a:gd name="T62" fmla="*/ 137 w 766"/>
                <a:gd name="T63" fmla="*/ 339 h 600"/>
                <a:gd name="T64" fmla="*/ 145 w 766"/>
                <a:gd name="T65" fmla="*/ 325 h 600"/>
                <a:gd name="T66" fmla="*/ 0 w 766"/>
                <a:gd name="T67" fmla="*/ 438 h 600"/>
                <a:gd name="T68" fmla="*/ 66 w 766"/>
                <a:gd name="T69" fmla="*/ 600 h 600"/>
                <a:gd name="T70" fmla="*/ 89 w 766"/>
                <a:gd name="T71" fmla="*/ 432 h 600"/>
                <a:gd name="T72" fmla="*/ 230 w 766"/>
                <a:gd name="T73" fmla="*/ 600 h 600"/>
                <a:gd name="T74" fmla="*/ 253 w 766"/>
                <a:gd name="T75" fmla="*/ 432 h 600"/>
                <a:gd name="T76" fmla="*/ 321 w 766"/>
                <a:gd name="T77" fmla="*/ 600 h 600"/>
                <a:gd name="T78" fmla="*/ 208 w 766"/>
                <a:gd name="T79" fmla="*/ 325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66" h="600">
                  <a:moveTo>
                    <a:pt x="391" y="195"/>
                  </a:moveTo>
                  <a:lnTo>
                    <a:pt x="282" y="304"/>
                  </a:lnTo>
                  <a:cubicBezTo>
                    <a:pt x="293" y="310"/>
                    <a:pt x="303" y="317"/>
                    <a:pt x="312" y="326"/>
                  </a:cubicBezTo>
                  <a:lnTo>
                    <a:pt x="391" y="248"/>
                  </a:lnTo>
                  <a:lnTo>
                    <a:pt x="476" y="333"/>
                  </a:lnTo>
                  <a:lnTo>
                    <a:pt x="596" y="213"/>
                  </a:lnTo>
                  <a:lnTo>
                    <a:pt x="614" y="259"/>
                  </a:lnTo>
                  <a:lnTo>
                    <a:pt x="652" y="129"/>
                  </a:lnTo>
                  <a:lnTo>
                    <a:pt x="522" y="167"/>
                  </a:lnTo>
                  <a:lnTo>
                    <a:pt x="570" y="186"/>
                  </a:lnTo>
                  <a:lnTo>
                    <a:pt x="476" y="280"/>
                  </a:lnTo>
                  <a:lnTo>
                    <a:pt x="391" y="195"/>
                  </a:lnTo>
                  <a:close/>
                  <a:moveTo>
                    <a:pt x="766" y="80"/>
                  </a:moveTo>
                  <a:lnTo>
                    <a:pt x="766" y="80"/>
                  </a:lnTo>
                  <a:lnTo>
                    <a:pt x="766" y="32"/>
                  </a:lnTo>
                  <a:lnTo>
                    <a:pt x="465" y="32"/>
                  </a:lnTo>
                  <a:lnTo>
                    <a:pt x="465" y="0"/>
                  </a:lnTo>
                  <a:lnTo>
                    <a:pt x="437" y="0"/>
                  </a:lnTo>
                  <a:lnTo>
                    <a:pt x="437" y="32"/>
                  </a:lnTo>
                  <a:lnTo>
                    <a:pt x="154" y="32"/>
                  </a:lnTo>
                  <a:lnTo>
                    <a:pt x="154" y="80"/>
                  </a:lnTo>
                  <a:lnTo>
                    <a:pt x="175" y="80"/>
                  </a:lnTo>
                  <a:lnTo>
                    <a:pt x="175" y="122"/>
                  </a:lnTo>
                  <a:cubicBezTo>
                    <a:pt x="190" y="124"/>
                    <a:pt x="203" y="128"/>
                    <a:pt x="216" y="135"/>
                  </a:cubicBezTo>
                  <a:lnTo>
                    <a:pt x="216" y="80"/>
                  </a:lnTo>
                  <a:lnTo>
                    <a:pt x="706" y="80"/>
                  </a:lnTo>
                  <a:lnTo>
                    <a:pt x="706" y="394"/>
                  </a:lnTo>
                  <a:lnTo>
                    <a:pt x="355" y="394"/>
                  </a:lnTo>
                  <a:cubicBezTo>
                    <a:pt x="356" y="399"/>
                    <a:pt x="358" y="404"/>
                    <a:pt x="359" y="410"/>
                  </a:cubicBezTo>
                  <a:lnTo>
                    <a:pt x="706" y="410"/>
                  </a:lnTo>
                  <a:lnTo>
                    <a:pt x="706" y="427"/>
                  </a:lnTo>
                  <a:lnTo>
                    <a:pt x="361" y="427"/>
                  </a:lnTo>
                  <a:cubicBezTo>
                    <a:pt x="361" y="430"/>
                    <a:pt x="362" y="434"/>
                    <a:pt x="362" y="438"/>
                  </a:cubicBezTo>
                  <a:lnTo>
                    <a:pt x="362" y="478"/>
                  </a:lnTo>
                  <a:lnTo>
                    <a:pt x="437" y="478"/>
                  </a:lnTo>
                  <a:lnTo>
                    <a:pt x="437" y="595"/>
                  </a:lnTo>
                  <a:lnTo>
                    <a:pt x="465" y="595"/>
                  </a:lnTo>
                  <a:lnTo>
                    <a:pt x="465" y="478"/>
                  </a:lnTo>
                  <a:lnTo>
                    <a:pt x="560" y="478"/>
                  </a:lnTo>
                  <a:lnTo>
                    <a:pt x="603" y="592"/>
                  </a:lnTo>
                  <a:lnTo>
                    <a:pt x="631" y="585"/>
                  </a:lnTo>
                  <a:lnTo>
                    <a:pt x="591" y="478"/>
                  </a:lnTo>
                  <a:lnTo>
                    <a:pt x="766" y="478"/>
                  </a:lnTo>
                  <a:lnTo>
                    <a:pt x="766" y="427"/>
                  </a:lnTo>
                  <a:lnTo>
                    <a:pt x="747" y="427"/>
                  </a:lnTo>
                  <a:lnTo>
                    <a:pt x="747" y="80"/>
                  </a:lnTo>
                  <a:lnTo>
                    <a:pt x="766" y="80"/>
                  </a:lnTo>
                  <a:close/>
                  <a:moveTo>
                    <a:pt x="161" y="310"/>
                  </a:moveTo>
                  <a:lnTo>
                    <a:pt x="161" y="310"/>
                  </a:lnTo>
                  <a:cubicBezTo>
                    <a:pt x="202" y="310"/>
                    <a:pt x="235" y="277"/>
                    <a:pt x="235" y="236"/>
                  </a:cubicBezTo>
                  <a:cubicBezTo>
                    <a:pt x="235" y="194"/>
                    <a:pt x="202" y="161"/>
                    <a:pt x="161" y="161"/>
                  </a:cubicBezTo>
                  <a:cubicBezTo>
                    <a:pt x="119" y="161"/>
                    <a:pt x="86" y="194"/>
                    <a:pt x="86" y="236"/>
                  </a:cubicBezTo>
                  <a:cubicBezTo>
                    <a:pt x="86" y="277"/>
                    <a:pt x="119" y="310"/>
                    <a:pt x="161" y="310"/>
                  </a:cubicBezTo>
                  <a:close/>
                  <a:moveTo>
                    <a:pt x="208" y="325"/>
                  </a:moveTo>
                  <a:lnTo>
                    <a:pt x="208" y="325"/>
                  </a:lnTo>
                  <a:lnTo>
                    <a:pt x="181" y="325"/>
                  </a:lnTo>
                  <a:lnTo>
                    <a:pt x="185" y="328"/>
                  </a:lnTo>
                  <a:cubicBezTo>
                    <a:pt x="188" y="331"/>
                    <a:pt x="190" y="336"/>
                    <a:pt x="188" y="339"/>
                  </a:cubicBezTo>
                  <a:lnTo>
                    <a:pt x="178" y="365"/>
                  </a:lnTo>
                  <a:lnTo>
                    <a:pt x="196" y="510"/>
                  </a:lnTo>
                  <a:lnTo>
                    <a:pt x="163" y="540"/>
                  </a:lnTo>
                  <a:lnTo>
                    <a:pt x="129" y="510"/>
                  </a:lnTo>
                  <a:lnTo>
                    <a:pt x="147" y="365"/>
                  </a:lnTo>
                  <a:lnTo>
                    <a:pt x="137" y="339"/>
                  </a:lnTo>
                  <a:cubicBezTo>
                    <a:pt x="135" y="336"/>
                    <a:pt x="137" y="331"/>
                    <a:pt x="140" y="328"/>
                  </a:cubicBezTo>
                  <a:lnTo>
                    <a:pt x="145" y="325"/>
                  </a:lnTo>
                  <a:lnTo>
                    <a:pt x="112" y="325"/>
                  </a:lnTo>
                  <a:cubicBezTo>
                    <a:pt x="50" y="325"/>
                    <a:pt x="0" y="376"/>
                    <a:pt x="0" y="438"/>
                  </a:cubicBezTo>
                  <a:lnTo>
                    <a:pt x="0" y="600"/>
                  </a:lnTo>
                  <a:lnTo>
                    <a:pt x="66" y="600"/>
                  </a:lnTo>
                  <a:lnTo>
                    <a:pt x="66" y="432"/>
                  </a:lnTo>
                  <a:lnTo>
                    <a:pt x="89" y="432"/>
                  </a:lnTo>
                  <a:lnTo>
                    <a:pt x="89" y="600"/>
                  </a:lnTo>
                  <a:lnTo>
                    <a:pt x="230" y="600"/>
                  </a:lnTo>
                  <a:lnTo>
                    <a:pt x="230" y="432"/>
                  </a:lnTo>
                  <a:lnTo>
                    <a:pt x="253" y="432"/>
                  </a:lnTo>
                  <a:lnTo>
                    <a:pt x="253" y="600"/>
                  </a:lnTo>
                  <a:lnTo>
                    <a:pt x="321" y="600"/>
                  </a:lnTo>
                  <a:lnTo>
                    <a:pt x="321" y="438"/>
                  </a:lnTo>
                  <a:cubicBezTo>
                    <a:pt x="321" y="376"/>
                    <a:pt x="271" y="325"/>
                    <a:pt x="208" y="325"/>
                  </a:cubicBezTo>
                  <a:close/>
                </a:path>
              </a:pathLst>
            </a:custGeom>
            <a:solidFill>
              <a:srgbClr val="063D54"/>
            </a:solidFill>
            <a:ln>
              <a:noFill/>
            </a:ln>
          </p:spPr>
          <p:txBody>
            <a:bodyPr vert="horz" wrap="square" lIns="68571" tIns="34285" rIns="68571" bIns="34285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47" name="椭圆 3"/>
          <p:cNvSpPr>
            <a:spLocks noChangeArrowheads="1"/>
          </p:cNvSpPr>
          <p:nvPr/>
        </p:nvSpPr>
        <p:spPr bwMode="auto">
          <a:xfrm>
            <a:off x="1040765" y="4178935"/>
            <a:ext cx="1338580" cy="1336675"/>
          </a:xfrm>
          <a:prstGeom prst="ellipse">
            <a:avLst/>
          </a:prstGeom>
          <a:solidFill>
            <a:srgbClr val="063D54"/>
          </a:solidFill>
          <a:ln>
            <a:noFill/>
          </a:ln>
          <a:extLst/>
        </p:spPr>
        <p:txBody>
          <a:bodyPr anchor="ctr"/>
          <a:lstStyle>
            <a:lvl1pPr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13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>
              <a:solidFill>
                <a:schemeClr val="bg1"/>
              </a:solidFill>
            </a:endParaRPr>
          </a:p>
        </p:txBody>
      </p:sp>
      <p:grpSp>
        <p:nvGrpSpPr>
          <p:cNvPr id="48" name="组合 47"/>
          <p:cNvGrpSpPr/>
          <p:nvPr/>
        </p:nvGrpSpPr>
        <p:grpSpPr>
          <a:xfrm>
            <a:off x="1461770" y="4618990"/>
            <a:ext cx="496570" cy="494665"/>
            <a:chOff x="2022" y="5289"/>
            <a:chExt cx="782" cy="779"/>
          </a:xfrm>
          <a:solidFill>
            <a:schemeClr val="bg1"/>
          </a:solidFill>
        </p:grpSpPr>
        <p:sp>
          <p:nvSpPr>
            <p:cNvPr id="49" name="Freeform 29"/>
            <p:cNvSpPr/>
            <p:nvPr/>
          </p:nvSpPr>
          <p:spPr bwMode="auto">
            <a:xfrm>
              <a:off x="2430" y="5289"/>
              <a:ext cx="371" cy="371"/>
            </a:xfrm>
            <a:custGeom>
              <a:avLst/>
              <a:gdLst>
                <a:gd name="T0" fmla="*/ 97 w 290"/>
                <a:gd name="T1" fmla="*/ 287 h 288"/>
                <a:gd name="T2" fmla="*/ 101 w 290"/>
                <a:gd name="T3" fmla="*/ 288 h 288"/>
                <a:gd name="T4" fmla="*/ 104 w 290"/>
                <a:gd name="T5" fmla="*/ 287 h 288"/>
                <a:gd name="T6" fmla="*/ 170 w 290"/>
                <a:gd name="T7" fmla="*/ 221 h 288"/>
                <a:gd name="T8" fmla="*/ 213 w 290"/>
                <a:gd name="T9" fmla="*/ 265 h 288"/>
                <a:gd name="T10" fmla="*/ 217 w 290"/>
                <a:gd name="T11" fmla="*/ 266 h 288"/>
                <a:gd name="T12" fmla="*/ 218 w 290"/>
                <a:gd name="T13" fmla="*/ 266 h 288"/>
                <a:gd name="T14" fmla="*/ 221 w 290"/>
                <a:gd name="T15" fmla="*/ 263 h 288"/>
                <a:gd name="T16" fmla="*/ 290 w 290"/>
                <a:gd name="T17" fmla="*/ 6 h 288"/>
                <a:gd name="T18" fmla="*/ 290 w 290"/>
                <a:gd name="T19" fmla="*/ 4 h 288"/>
                <a:gd name="T20" fmla="*/ 286 w 290"/>
                <a:gd name="T21" fmla="*/ 0 h 288"/>
                <a:gd name="T22" fmla="*/ 285 w 290"/>
                <a:gd name="T23" fmla="*/ 0 h 288"/>
                <a:gd name="T24" fmla="*/ 284 w 290"/>
                <a:gd name="T25" fmla="*/ 0 h 288"/>
                <a:gd name="T26" fmla="*/ 27 w 290"/>
                <a:gd name="T27" fmla="*/ 69 h 288"/>
                <a:gd name="T28" fmla="*/ 23 w 290"/>
                <a:gd name="T29" fmla="*/ 72 h 288"/>
                <a:gd name="T30" fmla="*/ 25 w 290"/>
                <a:gd name="T31" fmla="*/ 77 h 288"/>
                <a:gd name="T32" fmla="*/ 67 w 290"/>
                <a:gd name="T33" fmla="*/ 119 h 288"/>
                <a:gd name="T34" fmla="*/ 2 w 290"/>
                <a:gd name="T35" fmla="*/ 185 h 288"/>
                <a:gd name="T36" fmla="*/ 2 w 290"/>
                <a:gd name="T37" fmla="*/ 191 h 288"/>
                <a:gd name="T38" fmla="*/ 97 w 290"/>
                <a:gd name="T39" fmla="*/ 287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90" h="288">
                  <a:moveTo>
                    <a:pt x="97" y="287"/>
                  </a:moveTo>
                  <a:cubicBezTo>
                    <a:pt x="98" y="288"/>
                    <a:pt x="99" y="288"/>
                    <a:pt x="101" y="288"/>
                  </a:cubicBezTo>
                  <a:cubicBezTo>
                    <a:pt x="102" y="288"/>
                    <a:pt x="103" y="288"/>
                    <a:pt x="104" y="287"/>
                  </a:cubicBezTo>
                  <a:lnTo>
                    <a:pt x="170" y="221"/>
                  </a:lnTo>
                  <a:lnTo>
                    <a:pt x="213" y="265"/>
                  </a:lnTo>
                  <a:cubicBezTo>
                    <a:pt x="214" y="266"/>
                    <a:pt x="215" y="266"/>
                    <a:pt x="217" y="266"/>
                  </a:cubicBezTo>
                  <a:cubicBezTo>
                    <a:pt x="217" y="266"/>
                    <a:pt x="217" y="266"/>
                    <a:pt x="218" y="266"/>
                  </a:cubicBezTo>
                  <a:cubicBezTo>
                    <a:pt x="220" y="266"/>
                    <a:pt x="221" y="265"/>
                    <a:pt x="221" y="263"/>
                  </a:cubicBezTo>
                  <a:lnTo>
                    <a:pt x="290" y="6"/>
                  </a:lnTo>
                  <a:cubicBezTo>
                    <a:pt x="290" y="5"/>
                    <a:pt x="290" y="5"/>
                    <a:pt x="290" y="4"/>
                  </a:cubicBezTo>
                  <a:cubicBezTo>
                    <a:pt x="290" y="2"/>
                    <a:pt x="288" y="0"/>
                    <a:pt x="286" y="0"/>
                  </a:cubicBezTo>
                  <a:cubicBezTo>
                    <a:pt x="285" y="0"/>
                    <a:pt x="285" y="0"/>
                    <a:pt x="285" y="0"/>
                  </a:cubicBezTo>
                  <a:cubicBezTo>
                    <a:pt x="285" y="0"/>
                    <a:pt x="284" y="0"/>
                    <a:pt x="284" y="0"/>
                  </a:cubicBezTo>
                  <a:lnTo>
                    <a:pt x="27" y="69"/>
                  </a:lnTo>
                  <a:cubicBezTo>
                    <a:pt x="25" y="69"/>
                    <a:pt x="24" y="70"/>
                    <a:pt x="23" y="72"/>
                  </a:cubicBezTo>
                  <a:cubicBezTo>
                    <a:pt x="23" y="74"/>
                    <a:pt x="24" y="75"/>
                    <a:pt x="25" y="77"/>
                  </a:cubicBezTo>
                  <a:lnTo>
                    <a:pt x="67" y="119"/>
                  </a:lnTo>
                  <a:lnTo>
                    <a:pt x="2" y="185"/>
                  </a:lnTo>
                  <a:cubicBezTo>
                    <a:pt x="0" y="187"/>
                    <a:pt x="0" y="190"/>
                    <a:pt x="2" y="191"/>
                  </a:cubicBezTo>
                  <a:lnTo>
                    <a:pt x="97" y="28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71" tIns="34285" rIns="68571" bIns="34285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30"/>
            <p:cNvSpPr/>
            <p:nvPr/>
          </p:nvSpPr>
          <p:spPr bwMode="auto">
            <a:xfrm>
              <a:off x="2022" y="5289"/>
              <a:ext cx="374" cy="371"/>
            </a:xfrm>
            <a:custGeom>
              <a:avLst/>
              <a:gdLst>
                <a:gd name="T0" fmla="*/ 69 w 290"/>
                <a:gd name="T1" fmla="*/ 263 h 288"/>
                <a:gd name="T2" fmla="*/ 72 w 290"/>
                <a:gd name="T3" fmla="*/ 266 h 288"/>
                <a:gd name="T4" fmla="*/ 74 w 290"/>
                <a:gd name="T5" fmla="*/ 266 h 288"/>
                <a:gd name="T6" fmla="*/ 77 w 290"/>
                <a:gd name="T7" fmla="*/ 265 h 288"/>
                <a:gd name="T8" fmla="*/ 121 w 290"/>
                <a:gd name="T9" fmla="*/ 221 h 288"/>
                <a:gd name="T10" fmla="*/ 186 w 290"/>
                <a:gd name="T11" fmla="*/ 287 h 288"/>
                <a:gd name="T12" fmla="*/ 189 w 290"/>
                <a:gd name="T13" fmla="*/ 288 h 288"/>
                <a:gd name="T14" fmla="*/ 193 w 290"/>
                <a:gd name="T15" fmla="*/ 287 h 288"/>
                <a:gd name="T16" fmla="*/ 288 w 290"/>
                <a:gd name="T17" fmla="*/ 191 h 288"/>
                <a:gd name="T18" fmla="*/ 288 w 290"/>
                <a:gd name="T19" fmla="*/ 185 h 288"/>
                <a:gd name="T20" fmla="*/ 223 w 290"/>
                <a:gd name="T21" fmla="*/ 119 h 288"/>
                <a:gd name="T22" fmla="*/ 265 w 290"/>
                <a:gd name="T23" fmla="*/ 77 h 288"/>
                <a:gd name="T24" fmla="*/ 267 w 290"/>
                <a:gd name="T25" fmla="*/ 72 h 288"/>
                <a:gd name="T26" fmla="*/ 263 w 290"/>
                <a:gd name="T27" fmla="*/ 69 h 288"/>
                <a:gd name="T28" fmla="*/ 6 w 290"/>
                <a:gd name="T29" fmla="*/ 0 h 288"/>
                <a:gd name="T30" fmla="*/ 4 w 290"/>
                <a:gd name="T31" fmla="*/ 0 h 288"/>
                <a:gd name="T32" fmla="*/ 1 w 290"/>
                <a:gd name="T33" fmla="*/ 1 h 288"/>
                <a:gd name="T34" fmla="*/ 0 w 290"/>
                <a:gd name="T35" fmla="*/ 5 h 288"/>
                <a:gd name="T36" fmla="*/ 69 w 290"/>
                <a:gd name="T37" fmla="*/ 263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0" h="288">
                  <a:moveTo>
                    <a:pt x="69" y="263"/>
                  </a:moveTo>
                  <a:cubicBezTo>
                    <a:pt x="69" y="265"/>
                    <a:pt x="71" y="266"/>
                    <a:pt x="72" y="266"/>
                  </a:cubicBezTo>
                  <a:cubicBezTo>
                    <a:pt x="73" y="266"/>
                    <a:pt x="73" y="266"/>
                    <a:pt x="74" y="266"/>
                  </a:cubicBezTo>
                  <a:cubicBezTo>
                    <a:pt x="75" y="266"/>
                    <a:pt x="76" y="266"/>
                    <a:pt x="77" y="265"/>
                  </a:cubicBezTo>
                  <a:lnTo>
                    <a:pt x="121" y="221"/>
                  </a:lnTo>
                  <a:lnTo>
                    <a:pt x="186" y="287"/>
                  </a:lnTo>
                  <a:cubicBezTo>
                    <a:pt x="187" y="288"/>
                    <a:pt x="188" y="288"/>
                    <a:pt x="189" y="288"/>
                  </a:cubicBezTo>
                  <a:cubicBezTo>
                    <a:pt x="191" y="288"/>
                    <a:pt x="192" y="288"/>
                    <a:pt x="193" y="287"/>
                  </a:cubicBezTo>
                  <a:lnTo>
                    <a:pt x="288" y="191"/>
                  </a:lnTo>
                  <a:cubicBezTo>
                    <a:pt x="290" y="190"/>
                    <a:pt x="290" y="187"/>
                    <a:pt x="288" y="185"/>
                  </a:cubicBezTo>
                  <a:lnTo>
                    <a:pt x="223" y="119"/>
                  </a:lnTo>
                  <a:lnTo>
                    <a:pt x="265" y="77"/>
                  </a:lnTo>
                  <a:cubicBezTo>
                    <a:pt x="267" y="75"/>
                    <a:pt x="267" y="74"/>
                    <a:pt x="267" y="72"/>
                  </a:cubicBezTo>
                  <a:cubicBezTo>
                    <a:pt x="266" y="70"/>
                    <a:pt x="265" y="69"/>
                    <a:pt x="263" y="69"/>
                  </a:cubicBezTo>
                  <a:lnTo>
                    <a:pt x="6" y="0"/>
                  </a:lnTo>
                  <a:cubicBezTo>
                    <a:pt x="5" y="0"/>
                    <a:pt x="5" y="0"/>
                    <a:pt x="4" y="0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lnTo>
                    <a:pt x="69" y="26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71" tIns="34285" rIns="68571" bIns="34285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31"/>
            <p:cNvSpPr/>
            <p:nvPr/>
          </p:nvSpPr>
          <p:spPr bwMode="auto">
            <a:xfrm>
              <a:off x="2430" y="5694"/>
              <a:ext cx="374" cy="374"/>
            </a:xfrm>
            <a:custGeom>
              <a:avLst/>
              <a:gdLst>
                <a:gd name="T0" fmla="*/ 221 w 291"/>
                <a:gd name="T1" fmla="*/ 25 h 289"/>
                <a:gd name="T2" fmla="*/ 218 w 291"/>
                <a:gd name="T3" fmla="*/ 22 h 289"/>
                <a:gd name="T4" fmla="*/ 217 w 291"/>
                <a:gd name="T5" fmla="*/ 22 h 289"/>
                <a:gd name="T6" fmla="*/ 213 w 291"/>
                <a:gd name="T7" fmla="*/ 23 h 289"/>
                <a:gd name="T8" fmla="*/ 170 w 291"/>
                <a:gd name="T9" fmla="*/ 67 h 289"/>
                <a:gd name="T10" fmla="*/ 104 w 291"/>
                <a:gd name="T11" fmla="*/ 2 h 289"/>
                <a:gd name="T12" fmla="*/ 101 w 291"/>
                <a:gd name="T13" fmla="*/ 0 h 289"/>
                <a:gd name="T14" fmla="*/ 97 w 291"/>
                <a:gd name="T15" fmla="*/ 2 h 289"/>
                <a:gd name="T16" fmla="*/ 2 w 291"/>
                <a:gd name="T17" fmla="*/ 97 h 289"/>
                <a:gd name="T18" fmla="*/ 2 w 291"/>
                <a:gd name="T19" fmla="*/ 104 h 289"/>
                <a:gd name="T20" fmla="*/ 67 w 291"/>
                <a:gd name="T21" fmla="*/ 169 h 289"/>
                <a:gd name="T22" fmla="*/ 25 w 291"/>
                <a:gd name="T23" fmla="*/ 212 h 289"/>
                <a:gd name="T24" fmla="*/ 23 w 291"/>
                <a:gd name="T25" fmla="*/ 216 h 289"/>
                <a:gd name="T26" fmla="*/ 27 w 291"/>
                <a:gd name="T27" fmla="*/ 220 h 289"/>
                <a:gd name="T28" fmla="*/ 284 w 291"/>
                <a:gd name="T29" fmla="*/ 289 h 289"/>
                <a:gd name="T30" fmla="*/ 286 w 291"/>
                <a:gd name="T31" fmla="*/ 289 h 289"/>
                <a:gd name="T32" fmla="*/ 289 w 291"/>
                <a:gd name="T33" fmla="*/ 288 h 289"/>
                <a:gd name="T34" fmla="*/ 290 w 291"/>
                <a:gd name="T35" fmla="*/ 283 h 289"/>
                <a:gd name="T36" fmla="*/ 221 w 291"/>
                <a:gd name="T37" fmla="*/ 25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1" h="289">
                  <a:moveTo>
                    <a:pt x="221" y="25"/>
                  </a:moveTo>
                  <a:cubicBezTo>
                    <a:pt x="221" y="24"/>
                    <a:pt x="219" y="22"/>
                    <a:pt x="218" y="22"/>
                  </a:cubicBezTo>
                  <a:cubicBezTo>
                    <a:pt x="217" y="22"/>
                    <a:pt x="217" y="22"/>
                    <a:pt x="217" y="22"/>
                  </a:cubicBezTo>
                  <a:cubicBezTo>
                    <a:pt x="215" y="22"/>
                    <a:pt x="214" y="22"/>
                    <a:pt x="213" y="23"/>
                  </a:cubicBezTo>
                  <a:lnTo>
                    <a:pt x="170" y="67"/>
                  </a:lnTo>
                  <a:lnTo>
                    <a:pt x="104" y="2"/>
                  </a:lnTo>
                  <a:cubicBezTo>
                    <a:pt x="103" y="1"/>
                    <a:pt x="102" y="0"/>
                    <a:pt x="101" y="0"/>
                  </a:cubicBezTo>
                  <a:cubicBezTo>
                    <a:pt x="99" y="0"/>
                    <a:pt x="98" y="1"/>
                    <a:pt x="97" y="2"/>
                  </a:cubicBezTo>
                  <a:lnTo>
                    <a:pt x="2" y="97"/>
                  </a:lnTo>
                  <a:cubicBezTo>
                    <a:pt x="0" y="99"/>
                    <a:pt x="0" y="102"/>
                    <a:pt x="2" y="104"/>
                  </a:cubicBezTo>
                  <a:lnTo>
                    <a:pt x="67" y="169"/>
                  </a:lnTo>
                  <a:lnTo>
                    <a:pt x="25" y="212"/>
                  </a:lnTo>
                  <a:cubicBezTo>
                    <a:pt x="24" y="213"/>
                    <a:pt x="23" y="215"/>
                    <a:pt x="23" y="216"/>
                  </a:cubicBezTo>
                  <a:cubicBezTo>
                    <a:pt x="24" y="218"/>
                    <a:pt x="25" y="219"/>
                    <a:pt x="27" y="220"/>
                  </a:cubicBezTo>
                  <a:lnTo>
                    <a:pt x="284" y="289"/>
                  </a:lnTo>
                  <a:cubicBezTo>
                    <a:pt x="285" y="289"/>
                    <a:pt x="285" y="289"/>
                    <a:pt x="286" y="289"/>
                  </a:cubicBezTo>
                  <a:cubicBezTo>
                    <a:pt x="287" y="289"/>
                    <a:pt x="288" y="288"/>
                    <a:pt x="289" y="288"/>
                  </a:cubicBezTo>
                  <a:cubicBezTo>
                    <a:pt x="290" y="286"/>
                    <a:pt x="291" y="285"/>
                    <a:pt x="290" y="283"/>
                  </a:cubicBezTo>
                  <a:lnTo>
                    <a:pt x="221" y="2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71" tIns="34285" rIns="68571" bIns="34285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32"/>
            <p:cNvSpPr/>
            <p:nvPr/>
          </p:nvSpPr>
          <p:spPr bwMode="auto">
            <a:xfrm>
              <a:off x="2022" y="5694"/>
              <a:ext cx="374" cy="374"/>
            </a:xfrm>
            <a:custGeom>
              <a:avLst/>
              <a:gdLst>
                <a:gd name="T0" fmla="*/ 193 w 290"/>
                <a:gd name="T1" fmla="*/ 2 h 289"/>
                <a:gd name="T2" fmla="*/ 189 w 290"/>
                <a:gd name="T3" fmla="*/ 0 h 289"/>
                <a:gd name="T4" fmla="*/ 186 w 290"/>
                <a:gd name="T5" fmla="*/ 2 h 289"/>
                <a:gd name="T6" fmla="*/ 121 w 290"/>
                <a:gd name="T7" fmla="*/ 67 h 289"/>
                <a:gd name="T8" fmla="*/ 77 w 290"/>
                <a:gd name="T9" fmla="*/ 23 h 289"/>
                <a:gd name="T10" fmla="*/ 74 w 290"/>
                <a:gd name="T11" fmla="*/ 22 h 289"/>
                <a:gd name="T12" fmla="*/ 72 w 290"/>
                <a:gd name="T13" fmla="*/ 22 h 289"/>
                <a:gd name="T14" fmla="*/ 69 w 290"/>
                <a:gd name="T15" fmla="*/ 25 h 289"/>
                <a:gd name="T16" fmla="*/ 0 w 290"/>
                <a:gd name="T17" fmla="*/ 283 h 289"/>
                <a:gd name="T18" fmla="*/ 1 w 290"/>
                <a:gd name="T19" fmla="*/ 288 h 289"/>
                <a:gd name="T20" fmla="*/ 5 w 290"/>
                <a:gd name="T21" fmla="*/ 289 h 289"/>
                <a:gd name="T22" fmla="*/ 6 w 290"/>
                <a:gd name="T23" fmla="*/ 289 h 289"/>
                <a:gd name="T24" fmla="*/ 263 w 290"/>
                <a:gd name="T25" fmla="*/ 220 h 289"/>
                <a:gd name="T26" fmla="*/ 267 w 290"/>
                <a:gd name="T27" fmla="*/ 216 h 289"/>
                <a:gd name="T28" fmla="*/ 265 w 290"/>
                <a:gd name="T29" fmla="*/ 212 h 289"/>
                <a:gd name="T30" fmla="*/ 223 w 290"/>
                <a:gd name="T31" fmla="*/ 169 h 289"/>
                <a:gd name="T32" fmla="*/ 288 w 290"/>
                <a:gd name="T33" fmla="*/ 104 h 289"/>
                <a:gd name="T34" fmla="*/ 288 w 290"/>
                <a:gd name="T35" fmla="*/ 97 h 289"/>
                <a:gd name="T36" fmla="*/ 193 w 290"/>
                <a:gd name="T37" fmla="*/ 2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0" h="289">
                  <a:moveTo>
                    <a:pt x="193" y="2"/>
                  </a:moveTo>
                  <a:cubicBezTo>
                    <a:pt x="192" y="1"/>
                    <a:pt x="191" y="0"/>
                    <a:pt x="189" y="0"/>
                  </a:cubicBezTo>
                  <a:cubicBezTo>
                    <a:pt x="188" y="0"/>
                    <a:pt x="187" y="1"/>
                    <a:pt x="186" y="2"/>
                  </a:cubicBezTo>
                  <a:lnTo>
                    <a:pt x="121" y="67"/>
                  </a:lnTo>
                  <a:lnTo>
                    <a:pt x="77" y="23"/>
                  </a:lnTo>
                  <a:cubicBezTo>
                    <a:pt x="76" y="22"/>
                    <a:pt x="75" y="22"/>
                    <a:pt x="74" y="22"/>
                  </a:cubicBezTo>
                  <a:cubicBezTo>
                    <a:pt x="73" y="22"/>
                    <a:pt x="73" y="22"/>
                    <a:pt x="72" y="22"/>
                  </a:cubicBezTo>
                  <a:cubicBezTo>
                    <a:pt x="71" y="22"/>
                    <a:pt x="69" y="24"/>
                    <a:pt x="69" y="25"/>
                  </a:cubicBezTo>
                  <a:lnTo>
                    <a:pt x="0" y="283"/>
                  </a:lnTo>
                  <a:cubicBezTo>
                    <a:pt x="0" y="285"/>
                    <a:pt x="0" y="286"/>
                    <a:pt x="1" y="288"/>
                  </a:cubicBezTo>
                  <a:cubicBezTo>
                    <a:pt x="2" y="288"/>
                    <a:pt x="3" y="289"/>
                    <a:pt x="5" y="289"/>
                  </a:cubicBezTo>
                  <a:cubicBezTo>
                    <a:pt x="5" y="289"/>
                    <a:pt x="5" y="289"/>
                    <a:pt x="6" y="289"/>
                  </a:cubicBezTo>
                  <a:lnTo>
                    <a:pt x="263" y="220"/>
                  </a:lnTo>
                  <a:cubicBezTo>
                    <a:pt x="265" y="219"/>
                    <a:pt x="266" y="218"/>
                    <a:pt x="267" y="216"/>
                  </a:cubicBezTo>
                  <a:cubicBezTo>
                    <a:pt x="267" y="215"/>
                    <a:pt x="267" y="213"/>
                    <a:pt x="265" y="212"/>
                  </a:cubicBezTo>
                  <a:lnTo>
                    <a:pt x="223" y="169"/>
                  </a:lnTo>
                  <a:lnTo>
                    <a:pt x="288" y="104"/>
                  </a:lnTo>
                  <a:cubicBezTo>
                    <a:pt x="290" y="102"/>
                    <a:pt x="290" y="99"/>
                    <a:pt x="288" y="97"/>
                  </a:cubicBezTo>
                  <a:lnTo>
                    <a:pt x="193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71" tIns="34285" rIns="68571" bIns="34285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2417445" y="2192655"/>
            <a:ext cx="3288665" cy="641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400" dirty="0" smtClean="0"/>
              <a:t>Erasmus+</a:t>
            </a:r>
            <a:r>
              <a:rPr lang="zh-CN" altLang="en-US" sz="1400" dirty="0" smtClean="0"/>
              <a:t>项目 </a:t>
            </a:r>
            <a:endParaRPr lang="en-US" altLang="zh-CN" sz="1400" dirty="0" smtClean="0"/>
          </a:p>
          <a:p>
            <a:pPr>
              <a:lnSpc>
                <a:spcPct val="130000"/>
              </a:lnSpc>
            </a:pPr>
            <a:r>
              <a:rPr lang="en-US" altLang="zh-CN" sz="1400" dirty="0" smtClean="0"/>
              <a:t>240</a:t>
            </a:r>
            <a:r>
              <a:rPr lang="zh-CN" altLang="en-US" sz="1400" dirty="0" smtClean="0"/>
              <a:t>欧元</a:t>
            </a:r>
            <a:r>
              <a:rPr lang="en-US" altLang="zh-CN" sz="1400" dirty="0" smtClean="0"/>
              <a:t>/</a:t>
            </a:r>
            <a:r>
              <a:rPr lang="zh-CN" altLang="en-US" sz="1400" dirty="0" smtClean="0"/>
              <a:t>月</a:t>
            </a:r>
            <a:r>
              <a:rPr lang="en-US" altLang="zh-CN" sz="1400" dirty="0" smtClean="0"/>
              <a:t> </a:t>
            </a:r>
            <a:r>
              <a:rPr lang="zh-CN" altLang="en-US" sz="1400" dirty="0" smtClean="0"/>
              <a:t>* 最多</a:t>
            </a:r>
            <a:r>
              <a:rPr lang="en-US" altLang="zh-CN" sz="1400" dirty="0" smtClean="0"/>
              <a:t>12</a:t>
            </a:r>
            <a:r>
              <a:rPr lang="zh-CN" altLang="en-US" sz="1400" dirty="0" smtClean="0"/>
              <a:t>个月</a:t>
            </a:r>
            <a:endParaRPr 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913008" y="2205355"/>
            <a:ext cx="3288665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无</a:t>
            </a:r>
            <a:endParaRPr 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2417445" y="4800812"/>
            <a:ext cx="3712422" cy="1201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非德国学生</a:t>
            </a:r>
            <a:endParaRPr lang="en-US" altLang="zh-CN" sz="14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 smtClean="0"/>
              <a:t>Region </a:t>
            </a:r>
            <a:r>
              <a:rPr lang="en-US" altLang="zh-CN" sz="1400" dirty="0"/>
              <a:t>Auvergne-Rhône </a:t>
            </a:r>
            <a:r>
              <a:rPr lang="en-US" altLang="zh-CN" sz="1400" dirty="0" err="1"/>
              <a:t>Alpes</a:t>
            </a:r>
            <a:r>
              <a:rPr lang="en-US" altLang="zh-CN" sz="1400" dirty="0"/>
              <a:t> </a:t>
            </a:r>
            <a:r>
              <a:rPr lang="en-US" altLang="zh-CN" sz="1400" dirty="0" smtClean="0"/>
              <a:t>grant</a:t>
            </a:r>
            <a:r>
              <a:rPr lang="zh-CN" altLang="en-US" sz="1400" dirty="0" smtClean="0"/>
              <a:t>项目</a:t>
            </a:r>
            <a:endParaRPr lang="en-US" altLang="zh-CN" sz="1400" dirty="0" smtClean="0"/>
          </a:p>
          <a:p>
            <a:pPr>
              <a:lnSpc>
                <a:spcPct val="130000"/>
              </a:lnSpc>
            </a:pPr>
            <a:r>
              <a:rPr lang="zh-CN" altLang="zh-CN" sz="1400" dirty="0" smtClean="0"/>
              <a:t>9</a:t>
            </a:r>
            <a:r>
              <a:rPr lang="en-US" altLang="zh-CN" sz="1400" dirty="0" smtClean="0"/>
              <a:t>5</a:t>
            </a:r>
            <a:r>
              <a:rPr lang="zh-CN" altLang="en-US" sz="1400" dirty="0" smtClean="0"/>
              <a:t>欧元</a:t>
            </a:r>
            <a:r>
              <a:rPr lang="en-US" altLang="zh-CN" sz="1400" dirty="0" smtClean="0"/>
              <a:t>/</a:t>
            </a:r>
            <a:r>
              <a:rPr lang="zh-CN" altLang="en-US" sz="1400" dirty="0" smtClean="0"/>
              <a:t>周 * 最多</a:t>
            </a:r>
            <a:r>
              <a:rPr lang="en-US" altLang="zh-CN" sz="1400" dirty="0" smtClean="0"/>
              <a:t>18</a:t>
            </a:r>
            <a:r>
              <a:rPr lang="zh-CN" altLang="en-US" sz="1400" dirty="0" smtClean="0"/>
              <a:t>周</a:t>
            </a:r>
            <a:r>
              <a:rPr lang="en-US" altLang="zh-CN" sz="1400" dirty="0" smtClean="0"/>
              <a:t> </a:t>
            </a:r>
            <a:endParaRPr lang="en-US" altLang="zh-CN" sz="14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endParaRPr lang="zh-CN" sz="14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913008" y="4762712"/>
            <a:ext cx="3866515" cy="921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400" dirty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非西班牙学生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en-US" altLang="zh-CN" sz="1400" dirty="0"/>
              <a:t>Region Auvergne-Rhône </a:t>
            </a:r>
            <a:r>
              <a:rPr lang="en-US" altLang="zh-CN" sz="1400" dirty="0" err="1"/>
              <a:t>Alpes</a:t>
            </a:r>
            <a:r>
              <a:rPr lang="en-US" altLang="zh-CN" sz="1400" dirty="0"/>
              <a:t> grant</a:t>
            </a:r>
            <a:r>
              <a:rPr lang="zh-CN" altLang="en-US" sz="1400" dirty="0"/>
              <a:t>项目</a:t>
            </a:r>
            <a:endParaRPr lang="en-US" altLang="zh-CN" sz="1400" dirty="0"/>
          </a:p>
          <a:p>
            <a:pPr>
              <a:lnSpc>
                <a:spcPct val="130000"/>
              </a:lnSpc>
            </a:pPr>
            <a:r>
              <a:rPr lang="zh-CN" altLang="zh-CN" sz="1400" dirty="0"/>
              <a:t>9</a:t>
            </a:r>
            <a:r>
              <a:rPr lang="en-US" altLang="zh-CN" sz="1400" dirty="0"/>
              <a:t>5</a:t>
            </a:r>
            <a:r>
              <a:rPr lang="zh-CN" altLang="en-US" sz="1400" dirty="0"/>
              <a:t>欧元</a:t>
            </a:r>
            <a:r>
              <a:rPr lang="en-US" altLang="zh-CN" sz="1400" dirty="0"/>
              <a:t>/</a:t>
            </a:r>
            <a:r>
              <a:rPr lang="zh-CN" altLang="en-US" sz="1400" dirty="0"/>
              <a:t>周 * 最多</a:t>
            </a:r>
            <a:r>
              <a:rPr lang="en-US" altLang="zh-CN" sz="1400" dirty="0"/>
              <a:t>18</a:t>
            </a:r>
            <a:r>
              <a:rPr lang="zh-CN" altLang="en-US" sz="1400" dirty="0"/>
              <a:t>周</a:t>
            </a:r>
            <a:r>
              <a:rPr lang="en-US" altLang="zh-CN" sz="1400" dirty="0"/>
              <a:t> </a:t>
            </a:r>
            <a:endParaRPr lang="en-US" altLang="zh-CN" sz="14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7" name="TextBox 3">
            <a:extLst>
              <a:ext uri="{FF2B5EF4-FFF2-40B4-BE49-F238E27FC236}">
                <a16:creationId xmlns="" xmlns:a16="http://schemas.microsoft.com/office/drawing/2014/main" id="{7D747FF9-BA99-41B5-90FB-CB1DD72ADED7}"/>
              </a:ext>
            </a:extLst>
          </p:cNvPr>
          <p:cNvSpPr txBox="1"/>
          <p:nvPr/>
        </p:nvSpPr>
        <p:spPr>
          <a:xfrm>
            <a:off x="359031" y="259161"/>
            <a:ext cx="1621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accent1"/>
                </a:solidFill>
                <a:cs typeface="+mn-ea"/>
                <a:sym typeface="+mn-lt"/>
              </a:rPr>
              <a:t>2.4 </a:t>
            </a:r>
            <a:r>
              <a:rPr lang="zh-CN" altLang="en-US" sz="2400" dirty="0" smtClean="0">
                <a:solidFill>
                  <a:schemeClr val="accent1"/>
                </a:solidFill>
                <a:cs typeface="+mn-ea"/>
                <a:sym typeface="+mn-lt"/>
              </a:rPr>
              <a:t>助学金</a:t>
            </a:r>
            <a:endParaRPr lang="zh-CN" altLang="en-US" sz="3200" dirty="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2417445" y="1821933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意大利特伦托大学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7913008" y="1805000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法国萨瓦大学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38" name="矩形 37"/>
          <p:cNvSpPr/>
          <p:nvPr/>
        </p:nvSpPr>
        <p:spPr>
          <a:xfrm>
            <a:off x="2417445" y="441273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德国卡塞尔大学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40" name="矩形 39"/>
          <p:cNvSpPr/>
          <p:nvPr/>
        </p:nvSpPr>
        <p:spPr>
          <a:xfrm>
            <a:off x="7913008" y="4429667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西班牙莱昂大学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0255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矩形 2">
            <a:extLst>
              <a:ext uri="{FF2B5EF4-FFF2-40B4-BE49-F238E27FC236}">
                <a16:creationId xmlns="" xmlns:a16="http://schemas.microsoft.com/office/drawing/2014/main" id="{DE7714CF-4288-4227-BA0F-A241C26A7C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1" y="2711450"/>
            <a:ext cx="1573213" cy="1536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zh-CN" sz="6000" dirty="0">
                <a:solidFill>
                  <a:srgbClr val="FCFCFC"/>
                </a:solidFill>
                <a:latin typeface="Gungsuh" panose="02030600000101010101" pitchFamily="18" charset="-127"/>
              </a:rPr>
              <a:t>03</a:t>
            </a:r>
            <a:endParaRPr lang="zh-CN" altLang="en-US" sz="6000" dirty="0">
              <a:solidFill>
                <a:srgbClr val="FCFCFC"/>
              </a:solidFill>
              <a:latin typeface="Gungsuh" panose="02030600000101010101" pitchFamily="18" charset="-127"/>
            </a:endParaRPr>
          </a:p>
        </p:txBody>
      </p:sp>
      <p:sp>
        <p:nvSpPr>
          <p:cNvPr id="4" name="PA_文本框 3">
            <a:extLst>
              <a:ext uri="{FF2B5EF4-FFF2-40B4-BE49-F238E27FC236}">
                <a16:creationId xmlns="" xmlns:a16="http://schemas.microsoft.com/office/drawing/2014/main" id="{92CF3A66-E572-4B18-A5C8-065820B5702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60501" y="2727325"/>
            <a:ext cx="1636713" cy="400050"/>
          </a:xfrm>
          <a:prstGeom prst="rect">
            <a:avLst/>
          </a:prstGeom>
          <a:noFill/>
        </p:spPr>
        <p:txBody>
          <a:bodyPr lIns="0" rIns="0"/>
          <a:lstStyle/>
          <a:p>
            <a:pPr algn="r">
              <a:defRPr/>
            </a:pPr>
            <a:r>
              <a:rPr lang="en-US" altLang="zh-CN" sz="2000" spc="500" dirty="0">
                <a:solidFill>
                  <a:srgbClr val="FCFCFC"/>
                </a:solidFill>
                <a:latin typeface="Gungsuh" panose="02030600000101010101" pitchFamily="18" charset="-127"/>
              </a:rPr>
              <a:t>PART</a:t>
            </a:r>
            <a:endParaRPr lang="zh-CN" altLang="en-US" sz="2000" spc="500" dirty="0">
              <a:solidFill>
                <a:srgbClr val="FCFCFC"/>
              </a:solidFill>
              <a:latin typeface="Gungsuh" panose="02030600000101010101" pitchFamily="18" charset="-127"/>
            </a:endParaRPr>
          </a:p>
        </p:txBody>
      </p:sp>
      <p:sp>
        <p:nvSpPr>
          <p:cNvPr id="5" name="PA_文本框 4">
            <a:extLst>
              <a:ext uri="{FF2B5EF4-FFF2-40B4-BE49-F238E27FC236}">
                <a16:creationId xmlns="" xmlns:a16="http://schemas.microsoft.com/office/drawing/2014/main" id="{B1ACFA47-5D0F-4092-9710-34F09863DC9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097214" y="2979738"/>
            <a:ext cx="7570787" cy="1136650"/>
          </a:xfrm>
          <a:prstGeom prst="rect">
            <a:avLst/>
          </a:prstGeom>
          <a:noFill/>
        </p:spPr>
        <p:txBody>
          <a:bodyPr rIns="360000">
            <a:normAutofit/>
          </a:bodyPr>
          <a:lstStyle/>
          <a:p>
            <a:pPr algn="r">
              <a:defRPr/>
            </a:pPr>
            <a:r>
              <a:rPr lang="zh-CN" altLang="en-US" sz="4800" dirty="0" smtClean="0">
                <a:solidFill>
                  <a:schemeClr val="accent1">
                    <a:lumMod val="75000"/>
                  </a:schemeClr>
                </a:solidFill>
              </a:rPr>
              <a:t>合作模式</a:t>
            </a:r>
            <a:endParaRPr lang="zh-CN" altLang="en-US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PA_直接连接符 9">
            <a:extLst>
              <a:ext uri="{FF2B5EF4-FFF2-40B4-BE49-F238E27FC236}">
                <a16:creationId xmlns="" xmlns:a16="http://schemas.microsoft.com/office/drawing/2014/main" id="{561E68A9-2C5E-454D-BB49-D6BFF6B5B250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3483429" y="3848100"/>
            <a:ext cx="7184571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631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占位符 2">
            <a:extLst>
              <a:ext uri="{FF2B5EF4-FFF2-40B4-BE49-F238E27FC236}">
                <a16:creationId xmlns="" xmlns:a16="http://schemas.microsoft.com/office/drawing/2014/main" id="{4893D914-E7CB-42B7-A23C-7C9BF2C208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1" r="17091"/>
          <a:stretch>
            <a:fillRect/>
          </a:stretch>
        </p:blipFill>
        <p:spPr/>
      </p:pic>
      <p:sp>
        <p:nvSpPr>
          <p:cNvPr id="5" name="Rectangle 4"/>
          <p:cNvSpPr/>
          <p:nvPr/>
        </p:nvSpPr>
        <p:spPr>
          <a:xfrm>
            <a:off x="6961213" y="1017840"/>
            <a:ext cx="4983597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4000" dirty="0" smtClean="0">
                <a:solidFill>
                  <a:schemeClr val="accent1"/>
                </a:solidFill>
              </a:rPr>
              <a:t>方案一</a:t>
            </a:r>
            <a:endParaRPr lang="zh-CN" altLang="en-US" sz="4000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3760304" cy="6874546"/>
          </a:xfrm>
          <a:prstGeom prst="rect">
            <a:avLst/>
          </a:prstGeom>
          <a:solidFill>
            <a:srgbClr val="063D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" name="组合 3">
            <a:extLst>
              <a:ext uri="{FF2B5EF4-FFF2-40B4-BE49-F238E27FC236}">
                <a16:creationId xmlns="" xmlns:a16="http://schemas.microsoft.com/office/drawing/2014/main" id="{F553468E-872C-4419-BF74-D8994E58AFEC}"/>
              </a:ext>
            </a:extLst>
          </p:cNvPr>
          <p:cNvGrpSpPr/>
          <p:nvPr/>
        </p:nvGrpSpPr>
        <p:grpSpPr>
          <a:xfrm>
            <a:off x="797341" y="1007668"/>
            <a:ext cx="2016475" cy="1483349"/>
            <a:chOff x="797341" y="1007668"/>
            <a:chExt cx="2016475" cy="1483349"/>
          </a:xfrm>
        </p:grpSpPr>
        <p:grpSp>
          <p:nvGrpSpPr>
            <p:cNvPr id="10" name="Group 9"/>
            <p:cNvGrpSpPr/>
            <p:nvPr/>
          </p:nvGrpSpPr>
          <p:grpSpPr>
            <a:xfrm>
              <a:off x="1535359" y="1007668"/>
              <a:ext cx="621124" cy="621122"/>
              <a:chOff x="2797805" y="5264445"/>
              <a:chExt cx="621124" cy="621122"/>
            </a:xfrm>
            <a:noFill/>
          </p:grpSpPr>
          <p:sp>
            <p:nvSpPr>
              <p:cNvPr id="11" name="Freeform 148"/>
              <p:cNvSpPr>
                <a:spLocks noChangeArrowheads="1"/>
              </p:cNvSpPr>
              <p:nvPr/>
            </p:nvSpPr>
            <p:spPr bwMode="auto">
              <a:xfrm>
                <a:off x="2797805" y="5264445"/>
                <a:ext cx="269543" cy="269543"/>
              </a:xfrm>
              <a:custGeom>
                <a:avLst/>
                <a:gdLst>
                  <a:gd name="T0" fmla="*/ 194 w 404"/>
                  <a:gd name="T1" fmla="*/ 0 h 404"/>
                  <a:gd name="T2" fmla="*/ 0 w 404"/>
                  <a:gd name="T3" fmla="*/ 194 h 404"/>
                  <a:gd name="T4" fmla="*/ 209 w 404"/>
                  <a:gd name="T5" fmla="*/ 403 h 404"/>
                  <a:gd name="T6" fmla="*/ 403 w 404"/>
                  <a:gd name="T7" fmla="*/ 209 h 404"/>
                  <a:gd name="T8" fmla="*/ 194 w 404"/>
                  <a:gd name="T9" fmla="*/ 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4" h="404">
                    <a:moveTo>
                      <a:pt x="194" y="0"/>
                    </a:moveTo>
                    <a:lnTo>
                      <a:pt x="0" y="194"/>
                    </a:lnTo>
                    <a:lnTo>
                      <a:pt x="209" y="403"/>
                    </a:lnTo>
                    <a:lnTo>
                      <a:pt x="403" y="209"/>
                    </a:lnTo>
                    <a:lnTo>
                      <a:pt x="194" y="0"/>
                    </a:lnTo>
                  </a:path>
                </a:pathLst>
              </a:custGeom>
              <a:grpFill/>
              <a:ln w="34290" cap="flat">
                <a:solidFill>
                  <a:schemeClr val="bg1"/>
                </a:solidFill>
                <a:beve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chemeClr val="bg1"/>
                  </a:solidFill>
                  <a:latin typeface="Montserrat Light" charset="0"/>
                </a:endParaRPr>
              </a:p>
            </p:txBody>
          </p:sp>
          <p:sp>
            <p:nvSpPr>
              <p:cNvPr id="12" name="Freeform 149"/>
              <p:cNvSpPr>
                <a:spLocks noChangeArrowheads="1"/>
              </p:cNvSpPr>
              <p:nvPr/>
            </p:nvSpPr>
            <p:spPr bwMode="auto">
              <a:xfrm>
                <a:off x="2897420" y="5364058"/>
                <a:ext cx="521509" cy="521509"/>
              </a:xfrm>
              <a:custGeom>
                <a:avLst/>
                <a:gdLst>
                  <a:gd name="T0" fmla="*/ 313 w 784"/>
                  <a:gd name="T1" fmla="*/ 0 h 784"/>
                  <a:gd name="T2" fmla="*/ 0 w 784"/>
                  <a:gd name="T3" fmla="*/ 313 h 784"/>
                  <a:gd name="T4" fmla="*/ 462 w 784"/>
                  <a:gd name="T5" fmla="*/ 783 h 784"/>
                  <a:gd name="T6" fmla="*/ 783 w 784"/>
                  <a:gd name="T7" fmla="*/ 470 h 784"/>
                  <a:gd name="T8" fmla="*/ 313 w 784"/>
                  <a:gd name="T9" fmla="*/ 0 h 7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4" h="784">
                    <a:moveTo>
                      <a:pt x="313" y="0"/>
                    </a:moveTo>
                    <a:lnTo>
                      <a:pt x="0" y="313"/>
                    </a:lnTo>
                    <a:lnTo>
                      <a:pt x="462" y="783"/>
                    </a:lnTo>
                    <a:lnTo>
                      <a:pt x="783" y="470"/>
                    </a:lnTo>
                    <a:lnTo>
                      <a:pt x="313" y="0"/>
                    </a:lnTo>
                  </a:path>
                </a:pathLst>
              </a:custGeom>
              <a:grpFill/>
              <a:ln w="34290" cap="flat">
                <a:solidFill>
                  <a:schemeClr val="bg1"/>
                </a:solidFill>
                <a:bevel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solidFill>
                    <a:schemeClr val="bg1"/>
                  </a:solidFill>
                  <a:latin typeface="Montserrat Light" charset="0"/>
                </a:endParaRPr>
              </a:p>
            </p:txBody>
          </p:sp>
          <p:sp>
            <p:nvSpPr>
              <p:cNvPr id="13" name="Line 150"/>
              <p:cNvSpPr>
                <a:spLocks noChangeShapeType="1"/>
              </p:cNvSpPr>
              <p:nvPr/>
            </p:nvSpPr>
            <p:spPr bwMode="auto">
              <a:xfrm>
                <a:off x="2856402" y="5384566"/>
                <a:ext cx="87895" cy="90826"/>
              </a:xfrm>
              <a:prstGeom prst="line">
                <a:avLst/>
              </a:prstGeom>
              <a:grp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schemeClr val="bg1"/>
                  </a:solidFill>
                  <a:latin typeface="Montserrat Light" charset="0"/>
                </a:endParaRPr>
              </a:p>
            </p:txBody>
          </p:sp>
          <p:sp>
            <p:nvSpPr>
              <p:cNvPr id="14" name="Line 151"/>
              <p:cNvSpPr>
                <a:spLocks noChangeShapeType="1"/>
              </p:cNvSpPr>
              <p:nvPr/>
            </p:nvSpPr>
            <p:spPr bwMode="auto">
              <a:xfrm>
                <a:off x="2917927" y="5323042"/>
                <a:ext cx="87895" cy="87895"/>
              </a:xfrm>
              <a:prstGeom prst="line">
                <a:avLst/>
              </a:prstGeom>
              <a:grp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solidFill>
                    <a:schemeClr val="bg1"/>
                  </a:solidFill>
                  <a:latin typeface="Montserrat Light" charset="0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797341" y="2121685"/>
              <a:ext cx="2016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  <a:latin typeface="Lato Light" charset="0"/>
                  <a:ea typeface="Lato Light" charset="0"/>
                  <a:cs typeface="Lato Light" charset="0"/>
                </a:rPr>
                <a:t>推免</a:t>
              </a:r>
              <a:endParaRPr lang="en-US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361007" y="1843404"/>
              <a:ext cx="87716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400" b="1" spc="600" dirty="0" smtClean="0">
                  <a:solidFill>
                    <a:schemeClr val="bg1"/>
                  </a:solidFill>
                  <a:latin typeface="Montserrat" charset="0"/>
                  <a:ea typeface="Montserrat" charset="0"/>
                  <a:cs typeface="Montserrat" charset="0"/>
                </a:rPr>
                <a:t>方案一</a:t>
              </a:r>
              <a:endParaRPr lang="en-US" sz="1400" b="1" spc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="" xmlns:a16="http://schemas.microsoft.com/office/drawing/2014/main" id="{0916385C-DEF2-4A00-AA07-33C940A25641}"/>
              </a:ext>
            </a:extLst>
          </p:cNvPr>
          <p:cNvGrpSpPr/>
          <p:nvPr/>
        </p:nvGrpSpPr>
        <p:grpSpPr>
          <a:xfrm>
            <a:off x="819151" y="3890325"/>
            <a:ext cx="2016475" cy="1637093"/>
            <a:chOff x="819151" y="3890325"/>
            <a:chExt cx="2016475" cy="1637093"/>
          </a:xfrm>
        </p:grpSpPr>
        <p:grpSp>
          <p:nvGrpSpPr>
            <p:cNvPr id="19" name="Group 18"/>
            <p:cNvGrpSpPr/>
            <p:nvPr/>
          </p:nvGrpSpPr>
          <p:grpSpPr>
            <a:xfrm>
              <a:off x="1582770" y="3890325"/>
              <a:ext cx="521508" cy="635771"/>
              <a:chOff x="15759151" y="8302288"/>
              <a:chExt cx="521508" cy="635771"/>
            </a:xfrm>
          </p:grpSpPr>
          <p:sp>
            <p:nvSpPr>
              <p:cNvPr id="20" name="Line 217"/>
              <p:cNvSpPr>
                <a:spLocks noChangeShapeType="1"/>
              </p:cNvSpPr>
              <p:nvPr/>
            </p:nvSpPr>
            <p:spPr bwMode="auto">
              <a:xfrm>
                <a:off x="15817747" y="8489798"/>
                <a:ext cx="2931" cy="445332"/>
              </a:xfrm>
              <a:prstGeom prst="line">
                <a:avLst/>
              </a:prstGeom>
              <a:no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Montserrat Light" charset="0"/>
                </a:endParaRPr>
              </a:p>
            </p:txBody>
          </p:sp>
          <p:sp>
            <p:nvSpPr>
              <p:cNvPr id="21" name="Line 218"/>
              <p:cNvSpPr>
                <a:spLocks noChangeShapeType="1"/>
              </p:cNvSpPr>
              <p:nvPr/>
            </p:nvSpPr>
            <p:spPr bwMode="auto">
              <a:xfrm>
                <a:off x="16219134" y="8302290"/>
                <a:ext cx="2929" cy="445332"/>
              </a:xfrm>
              <a:prstGeom prst="line">
                <a:avLst/>
              </a:prstGeom>
              <a:no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Montserrat Light" charset="0"/>
                </a:endParaRPr>
              </a:p>
            </p:txBody>
          </p:sp>
          <p:sp>
            <p:nvSpPr>
              <p:cNvPr id="22" name="Line 219"/>
              <p:cNvSpPr>
                <a:spLocks noChangeShapeType="1"/>
              </p:cNvSpPr>
              <p:nvPr/>
            </p:nvSpPr>
            <p:spPr bwMode="auto">
              <a:xfrm>
                <a:off x="16016975" y="8680235"/>
                <a:ext cx="2931" cy="257824"/>
              </a:xfrm>
              <a:prstGeom prst="line">
                <a:avLst/>
              </a:prstGeom>
              <a:no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Montserrat Light" charset="0"/>
                </a:endParaRPr>
              </a:p>
            </p:txBody>
          </p:sp>
          <p:sp>
            <p:nvSpPr>
              <p:cNvPr id="23" name="Line 220"/>
              <p:cNvSpPr>
                <a:spLocks noChangeShapeType="1"/>
              </p:cNvSpPr>
              <p:nvPr/>
            </p:nvSpPr>
            <p:spPr bwMode="auto">
              <a:xfrm>
                <a:off x="16016975" y="8302290"/>
                <a:ext cx="2931" cy="257824"/>
              </a:xfrm>
              <a:prstGeom prst="line">
                <a:avLst/>
              </a:prstGeom>
              <a:no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Montserrat Light" charset="0"/>
                </a:endParaRPr>
              </a:p>
            </p:txBody>
          </p:sp>
          <p:sp>
            <p:nvSpPr>
              <p:cNvPr id="24" name="Freeform 221"/>
              <p:cNvSpPr>
                <a:spLocks noChangeArrowheads="1"/>
              </p:cNvSpPr>
              <p:nvPr/>
            </p:nvSpPr>
            <p:spPr bwMode="auto">
              <a:xfrm>
                <a:off x="15759151" y="8372607"/>
                <a:ext cx="120124" cy="120122"/>
              </a:xfrm>
              <a:custGeom>
                <a:avLst/>
                <a:gdLst>
                  <a:gd name="T0" fmla="*/ 179 w 180"/>
                  <a:gd name="T1" fmla="*/ 90 h 180"/>
                  <a:gd name="T2" fmla="*/ 179 w 180"/>
                  <a:gd name="T3" fmla="*/ 90 h 180"/>
                  <a:gd name="T4" fmla="*/ 89 w 180"/>
                  <a:gd name="T5" fmla="*/ 179 h 180"/>
                  <a:gd name="T6" fmla="*/ 0 w 180"/>
                  <a:gd name="T7" fmla="*/ 90 h 180"/>
                  <a:gd name="T8" fmla="*/ 89 w 180"/>
                  <a:gd name="T9" fmla="*/ 0 h 180"/>
                  <a:gd name="T10" fmla="*/ 179 w 180"/>
                  <a:gd name="T11" fmla="*/ 9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" h="180">
                    <a:moveTo>
                      <a:pt x="179" y="90"/>
                    </a:moveTo>
                    <a:lnTo>
                      <a:pt x="179" y="90"/>
                    </a:lnTo>
                    <a:cubicBezTo>
                      <a:pt x="179" y="134"/>
                      <a:pt x="142" y="179"/>
                      <a:pt x="89" y="179"/>
                    </a:cubicBezTo>
                    <a:cubicBezTo>
                      <a:pt x="37" y="179"/>
                      <a:pt x="0" y="134"/>
                      <a:pt x="0" y="90"/>
                    </a:cubicBezTo>
                    <a:cubicBezTo>
                      <a:pt x="0" y="37"/>
                      <a:pt x="37" y="0"/>
                      <a:pt x="89" y="0"/>
                    </a:cubicBezTo>
                    <a:cubicBezTo>
                      <a:pt x="142" y="0"/>
                      <a:pt x="179" y="37"/>
                      <a:pt x="179" y="90"/>
                    </a:cubicBezTo>
                  </a:path>
                </a:pathLst>
              </a:custGeom>
              <a:no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Montserrat Light" charset="0"/>
                </a:endParaRPr>
              </a:p>
            </p:txBody>
          </p:sp>
          <p:sp>
            <p:nvSpPr>
              <p:cNvPr id="25" name="Freeform 222"/>
              <p:cNvSpPr>
                <a:spLocks noChangeArrowheads="1"/>
              </p:cNvSpPr>
              <p:nvPr/>
            </p:nvSpPr>
            <p:spPr bwMode="auto">
              <a:xfrm>
                <a:off x="16154677" y="8747622"/>
                <a:ext cx="125982" cy="120122"/>
              </a:xfrm>
              <a:custGeom>
                <a:avLst/>
                <a:gdLst>
                  <a:gd name="T0" fmla="*/ 187 w 188"/>
                  <a:gd name="T1" fmla="*/ 89 h 180"/>
                  <a:gd name="T2" fmla="*/ 187 w 188"/>
                  <a:gd name="T3" fmla="*/ 89 h 180"/>
                  <a:gd name="T4" fmla="*/ 97 w 188"/>
                  <a:gd name="T5" fmla="*/ 179 h 180"/>
                  <a:gd name="T6" fmla="*/ 0 w 188"/>
                  <a:gd name="T7" fmla="*/ 89 h 180"/>
                  <a:gd name="T8" fmla="*/ 97 w 188"/>
                  <a:gd name="T9" fmla="*/ 0 h 180"/>
                  <a:gd name="T10" fmla="*/ 187 w 188"/>
                  <a:gd name="T11" fmla="*/ 89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8" h="180">
                    <a:moveTo>
                      <a:pt x="187" y="89"/>
                    </a:moveTo>
                    <a:lnTo>
                      <a:pt x="187" y="89"/>
                    </a:lnTo>
                    <a:cubicBezTo>
                      <a:pt x="187" y="141"/>
                      <a:pt x="142" y="179"/>
                      <a:pt x="97" y="179"/>
                    </a:cubicBezTo>
                    <a:cubicBezTo>
                      <a:pt x="45" y="179"/>
                      <a:pt x="0" y="141"/>
                      <a:pt x="0" y="89"/>
                    </a:cubicBezTo>
                    <a:cubicBezTo>
                      <a:pt x="0" y="37"/>
                      <a:pt x="45" y="0"/>
                      <a:pt x="97" y="0"/>
                    </a:cubicBezTo>
                    <a:cubicBezTo>
                      <a:pt x="142" y="0"/>
                      <a:pt x="187" y="37"/>
                      <a:pt x="187" y="89"/>
                    </a:cubicBezTo>
                  </a:path>
                </a:pathLst>
              </a:custGeom>
              <a:no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Montserrat Light" charset="0"/>
                </a:endParaRPr>
              </a:p>
            </p:txBody>
          </p:sp>
          <p:sp>
            <p:nvSpPr>
              <p:cNvPr id="26" name="Freeform 223"/>
              <p:cNvSpPr>
                <a:spLocks noChangeArrowheads="1"/>
              </p:cNvSpPr>
              <p:nvPr/>
            </p:nvSpPr>
            <p:spPr bwMode="auto">
              <a:xfrm>
                <a:off x="15955451" y="8560114"/>
                <a:ext cx="120122" cy="120122"/>
              </a:xfrm>
              <a:custGeom>
                <a:avLst/>
                <a:gdLst>
                  <a:gd name="T0" fmla="*/ 180 w 181"/>
                  <a:gd name="T1" fmla="*/ 89 h 180"/>
                  <a:gd name="T2" fmla="*/ 180 w 181"/>
                  <a:gd name="T3" fmla="*/ 89 h 180"/>
                  <a:gd name="T4" fmla="*/ 90 w 181"/>
                  <a:gd name="T5" fmla="*/ 179 h 180"/>
                  <a:gd name="T6" fmla="*/ 0 w 181"/>
                  <a:gd name="T7" fmla="*/ 89 h 180"/>
                  <a:gd name="T8" fmla="*/ 90 w 181"/>
                  <a:gd name="T9" fmla="*/ 0 h 180"/>
                  <a:gd name="T10" fmla="*/ 180 w 181"/>
                  <a:gd name="T11" fmla="*/ 89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180">
                    <a:moveTo>
                      <a:pt x="180" y="89"/>
                    </a:moveTo>
                    <a:lnTo>
                      <a:pt x="180" y="89"/>
                    </a:lnTo>
                    <a:cubicBezTo>
                      <a:pt x="180" y="142"/>
                      <a:pt x="142" y="179"/>
                      <a:pt x="90" y="179"/>
                    </a:cubicBezTo>
                    <a:cubicBezTo>
                      <a:pt x="45" y="179"/>
                      <a:pt x="0" y="142"/>
                      <a:pt x="0" y="89"/>
                    </a:cubicBezTo>
                    <a:cubicBezTo>
                      <a:pt x="0" y="37"/>
                      <a:pt x="45" y="0"/>
                      <a:pt x="90" y="0"/>
                    </a:cubicBezTo>
                    <a:cubicBezTo>
                      <a:pt x="142" y="0"/>
                      <a:pt x="180" y="37"/>
                      <a:pt x="180" y="89"/>
                    </a:cubicBezTo>
                  </a:path>
                </a:pathLst>
              </a:custGeom>
              <a:no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dirty="0">
                  <a:latin typeface="Montserrat Light" charset="0"/>
                </a:endParaRPr>
              </a:p>
            </p:txBody>
          </p:sp>
          <p:sp>
            <p:nvSpPr>
              <p:cNvPr id="27" name="Line 224"/>
              <p:cNvSpPr>
                <a:spLocks noChangeShapeType="1"/>
              </p:cNvSpPr>
              <p:nvPr/>
            </p:nvSpPr>
            <p:spPr bwMode="auto">
              <a:xfrm>
                <a:off x="15817747" y="8302288"/>
                <a:ext cx="2931" cy="70317"/>
              </a:xfrm>
              <a:prstGeom prst="line">
                <a:avLst/>
              </a:prstGeom>
              <a:no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Montserrat Light" charset="0"/>
                </a:endParaRPr>
              </a:p>
            </p:txBody>
          </p:sp>
          <p:sp>
            <p:nvSpPr>
              <p:cNvPr id="28" name="Line 225"/>
              <p:cNvSpPr>
                <a:spLocks noChangeShapeType="1"/>
              </p:cNvSpPr>
              <p:nvPr/>
            </p:nvSpPr>
            <p:spPr bwMode="auto">
              <a:xfrm>
                <a:off x="16219134" y="8867742"/>
                <a:ext cx="2929" cy="70317"/>
              </a:xfrm>
              <a:prstGeom prst="line">
                <a:avLst/>
              </a:prstGeom>
              <a:noFill/>
              <a:ln w="34290" cap="flat">
                <a:solidFill>
                  <a:schemeClr val="bg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dirty="0">
                  <a:latin typeface="Montserrat Light" charset="0"/>
                </a:endParaRPr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819151" y="5158086"/>
              <a:ext cx="20164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bg1"/>
                  </a:solidFill>
                  <a:latin typeface="Lato Light" charset="0"/>
                  <a:ea typeface="Lato Light" charset="0"/>
                  <a:cs typeface="Lato Light" charset="0"/>
                </a:rPr>
                <a:t>组班</a:t>
              </a:r>
              <a:endParaRPr lang="en-US" dirty="0">
                <a:solidFill>
                  <a:schemeClr val="bg1"/>
                </a:solidFill>
                <a:latin typeface="Lato Light" charset="0"/>
                <a:ea typeface="Lato Light" charset="0"/>
                <a:cs typeface="Lato Light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365895" y="4862871"/>
              <a:ext cx="877163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b="1" spc="600" dirty="0" smtClean="0">
                  <a:solidFill>
                    <a:schemeClr val="bg1"/>
                  </a:solidFill>
                  <a:latin typeface="Montserrat" charset="0"/>
                  <a:ea typeface="Montserrat" charset="0"/>
                  <a:cs typeface="Montserrat" charset="0"/>
                </a:rPr>
                <a:t>方案二</a:t>
              </a:r>
              <a:endParaRPr lang="en-US" sz="1400" b="1" spc="6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endParaRPr>
            </a:p>
          </p:txBody>
        </p:sp>
      </p:grpSp>
      <p:sp>
        <p:nvSpPr>
          <p:cNvPr id="35" name="TextBox 1">
            <a:extLst>
              <a:ext uri="{FF2B5EF4-FFF2-40B4-BE49-F238E27FC236}">
                <a16:creationId xmlns="" xmlns:a16="http://schemas.microsoft.com/office/drawing/2014/main" id="{89539ABE-7779-4C19-A1FF-EBC78BD4801B}"/>
              </a:ext>
            </a:extLst>
          </p:cNvPr>
          <p:cNvSpPr txBox="1"/>
          <p:nvPr/>
        </p:nvSpPr>
        <p:spPr>
          <a:xfrm>
            <a:off x="6961213" y="1955196"/>
            <a:ext cx="4026944" cy="3381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挑选</a:t>
            </a:r>
            <a:r>
              <a:rPr lang="zh-CN" altLang="zh-CN" dirty="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3-</a:t>
            </a:r>
            <a:r>
              <a:rPr lang="en-US" altLang="zh-CN" dirty="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5</a:t>
            </a: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名学生攻读此学位，作为试点。</a:t>
            </a:r>
            <a:endParaRPr lang="en-US" altLang="zh-CN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3" name="Rectangle 4"/>
          <p:cNvSpPr/>
          <p:nvPr/>
        </p:nvSpPr>
        <p:spPr>
          <a:xfrm>
            <a:off x="6978146" y="3659441"/>
            <a:ext cx="4983597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zh-CN" altLang="en-US" sz="4000" dirty="0" smtClean="0">
                <a:solidFill>
                  <a:schemeClr val="accent1"/>
                </a:solidFill>
              </a:rPr>
              <a:t>方案二</a:t>
            </a:r>
            <a:endParaRPr lang="zh-CN" altLang="en-US" sz="4000" dirty="0">
              <a:solidFill>
                <a:schemeClr val="accent1"/>
              </a:solidFill>
            </a:endParaRPr>
          </a:p>
        </p:txBody>
      </p:sp>
      <p:sp>
        <p:nvSpPr>
          <p:cNvPr id="34" name="TextBox 1">
            <a:extLst>
              <a:ext uri="{FF2B5EF4-FFF2-40B4-BE49-F238E27FC236}">
                <a16:creationId xmlns="" xmlns:a16="http://schemas.microsoft.com/office/drawing/2014/main" id="{89539ABE-7779-4C19-A1FF-EBC78BD4801B}"/>
              </a:ext>
            </a:extLst>
          </p:cNvPr>
          <p:cNvSpPr txBox="1"/>
          <p:nvPr/>
        </p:nvSpPr>
        <p:spPr>
          <a:xfrm>
            <a:off x="6978146" y="4596797"/>
            <a:ext cx="3026745" cy="338127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选送</a:t>
            </a:r>
            <a:r>
              <a:rPr lang="en-US" altLang="zh-CN" dirty="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30</a:t>
            </a: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名学生，组成平行班。</a:t>
            </a:r>
            <a:endParaRPr lang="en-US" altLang="zh-CN" dirty="0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4416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矩形 2">
            <a:extLst>
              <a:ext uri="{FF2B5EF4-FFF2-40B4-BE49-F238E27FC236}">
                <a16:creationId xmlns="" xmlns:a16="http://schemas.microsoft.com/office/drawing/2014/main" id="{DE7714CF-4288-4227-BA0F-A241C26A7C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1" y="2711450"/>
            <a:ext cx="1573213" cy="1536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zh-CN" sz="6000" dirty="0">
                <a:solidFill>
                  <a:srgbClr val="FCFCFC"/>
                </a:solidFill>
                <a:latin typeface="Gungsuh" panose="02030600000101010101" pitchFamily="18" charset="-127"/>
              </a:rPr>
              <a:t>04</a:t>
            </a:r>
            <a:endParaRPr lang="zh-CN" altLang="en-US" sz="6000" dirty="0">
              <a:solidFill>
                <a:srgbClr val="FCFCFC"/>
              </a:solidFill>
              <a:latin typeface="Gungsuh" panose="02030600000101010101" pitchFamily="18" charset="-127"/>
            </a:endParaRPr>
          </a:p>
        </p:txBody>
      </p:sp>
      <p:sp>
        <p:nvSpPr>
          <p:cNvPr id="4" name="PA_文本框 3">
            <a:extLst>
              <a:ext uri="{FF2B5EF4-FFF2-40B4-BE49-F238E27FC236}">
                <a16:creationId xmlns="" xmlns:a16="http://schemas.microsoft.com/office/drawing/2014/main" id="{92CF3A66-E572-4B18-A5C8-065820B5702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60501" y="2727325"/>
            <a:ext cx="1636713" cy="400050"/>
          </a:xfrm>
          <a:prstGeom prst="rect">
            <a:avLst/>
          </a:prstGeom>
          <a:noFill/>
        </p:spPr>
        <p:txBody>
          <a:bodyPr lIns="0" rIns="0"/>
          <a:lstStyle/>
          <a:p>
            <a:pPr algn="r">
              <a:defRPr/>
            </a:pPr>
            <a:r>
              <a:rPr lang="en-US" altLang="zh-CN" sz="2000" spc="500" dirty="0">
                <a:solidFill>
                  <a:srgbClr val="FCFCFC"/>
                </a:solidFill>
                <a:latin typeface="Gungsuh" panose="02030600000101010101" pitchFamily="18" charset="-127"/>
              </a:rPr>
              <a:t>PART</a:t>
            </a:r>
            <a:endParaRPr lang="zh-CN" altLang="en-US" sz="2000" spc="500" dirty="0">
              <a:solidFill>
                <a:srgbClr val="FCFCFC"/>
              </a:solidFill>
              <a:latin typeface="Gungsuh" panose="02030600000101010101" pitchFamily="18" charset="-127"/>
            </a:endParaRPr>
          </a:p>
        </p:txBody>
      </p:sp>
      <p:sp>
        <p:nvSpPr>
          <p:cNvPr id="5" name="PA_文本框 4">
            <a:extLst>
              <a:ext uri="{FF2B5EF4-FFF2-40B4-BE49-F238E27FC236}">
                <a16:creationId xmlns="" xmlns:a16="http://schemas.microsoft.com/office/drawing/2014/main" id="{B1ACFA47-5D0F-4092-9710-34F09863DC9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097214" y="2979738"/>
            <a:ext cx="7570787" cy="1136650"/>
          </a:xfrm>
          <a:prstGeom prst="rect">
            <a:avLst/>
          </a:prstGeom>
          <a:noFill/>
        </p:spPr>
        <p:txBody>
          <a:bodyPr rIns="360000">
            <a:normAutofit/>
          </a:bodyPr>
          <a:lstStyle/>
          <a:p>
            <a:pPr algn="r">
              <a:defRPr/>
            </a:pPr>
            <a:r>
              <a:rPr lang="zh-CN" altLang="en-US" sz="4800" dirty="0" smtClean="0">
                <a:solidFill>
                  <a:schemeClr val="accent1">
                    <a:lumMod val="75000"/>
                  </a:schemeClr>
                </a:solidFill>
              </a:rPr>
              <a:t>项目分析</a:t>
            </a:r>
            <a:endParaRPr lang="zh-CN" altLang="en-US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PA_直接连接符 9">
            <a:extLst>
              <a:ext uri="{FF2B5EF4-FFF2-40B4-BE49-F238E27FC236}">
                <a16:creationId xmlns="" xmlns:a16="http://schemas.microsoft.com/office/drawing/2014/main" id="{561E68A9-2C5E-454D-BB49-D6BFF6B5B250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3483429" y="3848100"/>
            <a:ext cx="7184571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8907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_MH_Other_2">
            <a:extLst>
              <a:ext uri="{FF2B5EF4-FFF2-40B4-BE49-F238E27FC236}">
                <a16:creationId xmlns="" xmlns:a16="http://schemas.microsoft.com/office/drawing/2014/main" id="{47536248-ACCC-409A-9A5E-74B4AB0F05D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21293681">
            <a:off x="5066366" y="1766579"/>
            <a:ext cx="1493837" cy="979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16" name="PA_MH_SubTitle_2">
            <a:extLst>
              <a:ext uri="{FF2B5EF4-FFF2-40B4-BE49-F238E27FC236}">
                <a16:creationId xmlns="" xmlns:a16="http://schemas.microsoft.com/office/drawing/2014/main" id="{5D75BC3B-8F14-449F-9096-82EDEFC97E1E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5029853" y="1766578"/>
            <a:ext cx="1554163" cy="1071562"/>
          </a:xfrm>
          <a:custGeom>
            <a:avLst/>
            <a:gdLst>
              <a:gd name="T0" fmla="*/ 1285 w 1336"/>
              <a:gd name="T1" fmla="*/ 922 h 922"/>
              <a:gd name="T2" fmla="*/ 0 w 1336"/>
              <a:gd name="T3" fmla="*/ 843 h 922"/>
              <a:gd name="T4" fmla="*/ 52 w 1336"/>
              <a:gd name="T5" fmla="*/ 0 h 922"/>
              <a:gd name="T6" fmla="*/ 1336 w 1336"/>
              <a:gd name="T7" fmla="*/ 78 h 922"/>
              <a:gd name="T8" fmla="*/ 1285 w 1336"/>
              <a:gd name="T9" fmla="*/ 922 h 9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6" h="922">
                <a:moveTo>
                  <a:pt x="1285" y="922"/>
                </a:moveTo>
                <a:lnTo>
                  <a:pt x="0" y="843"/>
                </a:lnTo>
                <a:lnTo>
                  <a:pt x="52" y="0"/>
                </a:lnTo>
                <a:lnTo>
                  <a:pt x="1336" y="78"/>
                </a:lnTo>
                <a:lnTo>
                  <a:pt x="1285" y="922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508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anchor="ctr">
            <a:norm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zh-CN" altLang="en-US" dirty="0" smtClean="0">
                <a:solidFill>
                  <a:srgbClr val="FFFFFF"/>
                </a:solidFill>
                <a:ea typeface="微软雅黑" panose="020B0503020204020204" pitchFamily="34" charset="-122"/>
              </a:rPr>
              <a:t>语言</a:t>
            </a:r>
            <a:endParaRPr lang="zh-CN" altLang="en-US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17" name="PA_MH_Other_3">
            <a:extLst>
              <a:ext uri="{FF2B5EF4-FFF2-40B4-BE49-F238E27FC236}">
                <a16:creationId xmlns="" xmlns:a16="http://schemas.microsoft.com/office/drawing/2014/main" id="{4BD8BE70-2529-466C-9B47-A4AF2721618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21293681">
            <a:off x="7174771" y="3781925"/>
            <a:ext cx="1493838" cy="9810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18" name="PA_MH_SubTitle_3">
            <a:extLst>
              <a:ext uri="{FF2B5EF4-FFF2-40B4-BE49-F238E27FC236}">
                <a16:creationId xmlns="" xmlns:a16="http://schemas.microsoft.com/office/drawing/2014/main" id="{99AD8030-7EC0-4AF1-B84E-8D7A0528EBC7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7138260" y="3781924"/>
            <a:ext cx="1552575" cy="1073150"/>
          </a:xfrm>
          <a:custGeom>
            <a:avLst/>
            <a:gdLst>
              <a:gd name="T0" fmla="*/ 1285 w 1336"/>
              <a:gd name="T1" fmla="*/ 922 h 922"/>
              <a:gd name="T2" fmla="*/ 0 w 1336"/>
              <a:gd name="T3" fmla="*/ 843 h 922"/>
              <a:gd name="T4" fmla="*/ 52 w 1336"/>
              <a:gd name="T5" fmla="*/ 0 h 922"/>
              <a:gd name="T6" fmla="*/ 1336 w 1336"/>
              <a:gd name="T7" fmla="*/ 78 h 922"/>
              <a:gd name="T8" fmla="*/ 1285 w 1336"/>
              <a:gd name="T9" fmla="*/ 922 h 9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6" h="922">
                <a:moveTo>
                  <a:pt x="1285" y="922"/>
                </a:moveTo>
                <a:lnTo>
                  <a:pt x="0" y="843"/>
                </a:lnTo>
                <a:lnTo>
                  <a:pt x="52" y="0"/>
                </a:lnTo>
                <a:lnTo>
                  <a:pt x="1336" y="78"/>
                </a:lnTo>
                <a:lnTo>
                  <a:pt x="1285" y="922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508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anchor="ctr">
            <a:normAutofit/>
          </a:bodyPr>
          <a:lstStyle/>
          <a:p>
            <a:pPr algn="ctr">
              <a:lnSpc>
                <a:spcPct val="110000"/>
              </a:lnSpc>
              <a:defRPr/>
            </a:pPr>
            <a:endParaRPr lang="en-US" altLang="zh-CN" dirty="0">
              <a:solidFill>
                <a:srgbClr val="FFFFFF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10000"/>
              </a:lnSpc>
              <a:defRPr/>
            </a:pPr>
            <a:r>
              <a:rPr lang="zh-CN" altLang="en-US" dirty="0" smtClean="0">
                <a:solidFill>
                  <a:srgbClr val="FFFFFF"/>
                </a:solidFill>
                <a:ea typeface="微软雅黑" panose="020B0503020204020204" pitchFamily="34" charset="-122"/>
              </a:rPr>
              <a:t>政策</a:t>
            </a:r>
            <a:endParaRPr lang="da-DK" altLang="zh-CN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25" name="PA_MH_Other_5">
            <a:extLst>
              <a:ext uri="{FF2B5EF4-FFF2-40B4-BE49-F238E27FC236}">
                <a16:creationId xmlns="" xmlns:a16="http://schemas.microsoft.com/office/drawing/2014/main" id="{879554AB-4E69-4136-9F6B-F7042AD91051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21293681">
            <a:off x="3290574" y="3846447"/>
            <a:ext cx="1493837" cy="9794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zh-CN" altLang="en-US">
              <a:ea typeface="微软雅黑" panose="020B0503020204020204" pitchFamily="34" charset="-122"/>
            </a:endParaRPr>
          </a:p>
        </p:txBody>
      </p:sp>
      <p:sp>
        <p:nvSpPr>
          <p:cNvPr id="26" name="PA_MH_SubTitle_5">
            <a:extLst>
              <a:ext uri="{FF2B5EF4-FFF2-40B4-BE49-F238E27FC236}">
                <a16:creationId xmlns="" xmlns:a16="http://schemas.microsoft.com/office/drawing/2014/main" id="{8B835038-0E9F-4892-9CAA-0A3F858ADEC7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3254061" y="3846446"/>
            <a:ext cx="1554163" cy="1071562"/>
          </a:xfrm>
          <a:custGeom>
            <a:avLst/>
            <a:gdLst>
              <a:gd name="T0" fmla="*/ 1285 w 1336"/>
              <a:gd name="T1" fmla="*/ 922 h 922"/>
              <a:gd name="T2" fmla="*/ 0 w 1336"/>
              <a:gd name="T3" fmla="*/ 843 h 922"/>
              <a:gd name="T4" fmla="*/ 52 w 1336"/>
              <a:gd name="T5" fmla="*/ 0 h 922"/>
              <a:gd name="T6" fmla="*/ 1336 w 1336"/>
              <a:gd name="T7" fmla="*/ 78 h 922"/>
              <a:gd name="T8" fmla="*/ 1285 w 1336"/>
              <a:gd name="T9" fmla="*/ 922 h 9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6" h="922">
                <a:moveTo>
                  <a:pt x="1285" y="922"/>
                </a:moveTo>
                <a:lnTo>
                  <a:pt x="0" y="843"/>
                </a:lnTo>
                <a:lnTo>
                  <a:pt x="52" y="0"/>
                </a:lnTo>
                <a:lnTo>
                  <a:pt x="1336" y="78"/>
                </a:lnTo>
                <a:lnTo>
                  <a:pt x="1285" y="922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50800" dir="2700000" algn="tl" rotWithShape="0">
              <a:prstClr val="black">
                <a:alpha val="30000"/>
              </a:prstClr>
            </a:outerShdw>
          </a:effectLst>
          <a:extLst/>
        </p:spPr>
        <p:txBody>
          <a:bodyPr anchor="ctr">
            <a:normAutofit/>
          </a:bodyPr>
          <a:lstStyle/>
          <a:p>
            <a:pPr algn="ctr">
              <a:lnSpc>
                <a:spcPct val="110000"/>
              </a:lnSpc>
              <a:defRPr/>
            </a:pPr>
            <a:endParaRPr lang="en-US" altLang="zh-CN" dirty="0">
              <a:solidFill>
                <a:srgbClr val="FFFFFF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10000"/>
              </a:lnSpc>
              <a:defRPr/>
            </a:pPr>
            <a:r>
              <a:rPr lang="zh-CN" altLang="en-US" dirty="0" smtClean="0">
                <a:solidFill>
                  <a:srgbClr val="FFFFFF"/>
                </a:solidFill>
                <a:ea typeface="微软雅黑" panose="020B0503020204020204" pitchFamily="34" charset="-122"/>
              </a:rPr>
              <a:t>课程</a:t>
            </a:r>
            <a:endParaRPr lang="da-DK" altLang="zh-CN" dirty="0">
              <a:solidFill>
                <a:srgbClr val="FFFFFF"/>
              </a:solidFill>
              <a:ea typeface="微软雅黑" panose="020B0503020204020204" pitchFamily="34" charset="-122"/>
            </a:endParaRPr>
          </a:p>
        </p:txBody>
      </p:sp>
      <p:sp>
        <p:nvSpPr>
          <p:cNvPr id="20" name="PA_文本框 7">
            <a:extLst>
              <a:ext uri="{FF2B5EF4-FFF2-40B4-BE49-F238E27FC236}">
                <a16:creationId xmlns="" xmlns:a16="http://schemas.microsoft.com/office/drawing/2014/main" id="{37D254BB-E743-406C-81C4-002185CCAA5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47815" y="1546445"/>
            <a:ext cx="4431385" cy="136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在英语非母语地区学习，大部分同学英语非母语课程语言，学习的语言压力相对较小。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生活在非英语地区，生活语言压力相对增加。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欧洲高校不包含食宿，需要自己租房做饭。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PA_矩形 28">
            <a:extLst>
              <a:ext uri="{FF2B5EF4-FFF2-40B4-BE49-F238E27FC236}">
                <a16:creationId xmlns="" xmlns:a16="http://schemas.microsoft.com/office/drawing/2014/main" id="{6E94D9E7-6B73-4210-96DB-B50D7288525E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02287" y="393998"/>
            <a:ext cx="1883713" cy="434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PA_文本框 1">
            <a:extLst>
              <a:ext uri="{FF2B5EF4-FFF2-40B4-BE49-F238E27FC236}">
                <a16:creationId xmlns="" xmlns:a16="http://schemas.microsoft.com/office/drawing/2014/main" id="{ED392FD7-F0E6-419D-9E9E-DA1E3B19BAD6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02287" y="400939"/>
            <a:ext cx="1744067" cy="92025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400" dirty="0" smtClean="0">
                <a:solidFill>
                  <a:srgbClr val="063D54"/>
                </a:solidFill>
                <a:cs typeface="+mn-ea"/>
                <a:sym typeface="+mn-lt"/>
              </a:rPr>
              <a:t>4</a:t>
            </a:r>
            <a:r>
              <a:rPr lang="en-US" altLang="zh-CN" sz="2400" dirty="0" smtClean="0">
                <a:solidFill>
                  <a:srgbClr val="063D54"/>
                </a:solidFill>
                <a:cs typeface="+mn-ea"/>
                <a:sym typeface="+mn-lt"/>
              </a:rPr>
              <a:t>.1</a:t>
            </a:r>
            <a:r>
              <a:rPr lang="zh-CN" altLang="en-US" sz="2400" dirty="0" smtClean="0">
                <a:solidFill>
                  <a:srgbClr val="063D54"/>
                </a:solidFill>
                <a:cs typeface="+mn-ea"/>
                <a:sym typeface="+mn-lt"/>
              </a:rPr>
              <a:t>项目分析</a:t>
            </a:r>
            <a:endParaRPr lang="zh-CN" altLang="en-US" sz="2400" dirty="0">
              <a:solidFill>
                <a:srgbClr val="063D54"/>
              </a:solidFill>
              <a:cs typeface="+mn-ea"/>
              <a:sym typeface="+mn-lt"/>
            </a:endParaRPr>
          </a:p>
          <a:p>
            <a:pPr>
              <a:lnSpc>
                <a:spcPct val="120000"/>
              </a:lnSpc>
            </a:pPr>
            <a:endParaRPr lang="en-US" altLang="zh-CN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4" name="PA_文本框 7">
            <a:extLst>
              <a:ext uri="{FF2B5EF4-FFF2-40B4-BE49-F238E27FC236}">
                <a16:creationId xmlns="" xmlns:a16="http://schemas.microsoft.com/office/drawing/2014/main" id="{37D254BB-E743-406C-81C4-002185CCAA5E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91415" y="3849378"/>
            <a:ext cx="3008985" cy="1680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实践类和合作企业品质高，能获得较好的实训体验。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欧洲教学体系中，调研分析类较多，需要小组讨论和分享的教学方式需要适应。</a:t>
            </a:r>
            <a:endParaRPr lang="zh-CN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PA_文本框 7">
            <a:extLst>
              <a:ext uri="{FF2B5EF4-FFF2-40B4-BE49-F238E27FC236}">
                <a16:creationId xmlns="" xmlns:a16="http://schemas.microsoft.com/office/drawing/2014/main" id="{37D254BB-E743-406C-81C4-002185CCAA5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776616" y="3917111"/>
            <a:ext cx="2924318" cy="72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zh-CN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四个国家共同培养，受国际关系影响的风险降低。</a:t>
            </a:r>
            <a:endParaRPr lang="en-US" altLang="zh-CN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163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A_矩形 28">
            <a:extLst>
              <a:ext uri="{FF2B5EF4-FFF2-40B4-BE49-F238E27FC236}">
                <a16:creationId xmlns="" xmlns:a16="http://schemas.microsoft.com/office/drawing/2014/main" id="{6E94D9E7-6B73-4210-96DB-B50D7288525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02287" y="393998"/>
            <a:ext cx="1883713" cy="434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PA_文本框 1">
            <a:extLst>
              <a:ext uri="{FF2B5EF4-FFF2-40B4-BE49-F238E27FC236}">
                <a16:creationId xmlns="" xmlns:a16="http://schemas.microsoft.com/office/drawing/2014/main" id="{ED392FD7-F0E6-419D-9E9E-DA1E3B19BAD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02286" y="400939"/>
            <a:ext cx="3356913" cy="477054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2400" dirty="0" smtClean="0">
                <a:solidFill>
                  <a:srgbClr val="063D54"/>
                </a:solidFill>
                <a:cs typeface="+mn-ea"/>
                <a:sym typeface="+mn-lt"/>
              </a:rPr>
              <a:t>4</a:t>
            </a:r>
            <a:r>
              <a:rPr lang="en-US" altLang="zh-CN" sz="2400" dirty="0" smtClean="0">
                <a:solidFill>
                  <a:srgbClr val="063D54"/>
                </a:solidFill>
                <a:cs typeface="+mn-ea"/>
                <a:sym typeface="+mn-lt"/>
              </a:rPr>
              <a:t>.2</a:t>
            </a:r>
            <a:r>
              <a:rPr lang="zh-CN" altLang="en-US" sz="2400" dirty="0" smtClean="0">
                <a:solidFill>
                  <a:srgbClr val="063D54"/>
                </a:solidFill>
                <a:cs typeface="+mn-ea"/>
                <a:sym typeface="+mn-lt"/>
              </a:rPr>
              <a:t> 课程设计 （附件）</a:t>
            </a:r>
            <a:endParaRPr lang="en-US" altLang="zh-CN" sz="24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graphicFrame>
        <p:nvGraphicFramePr>
          <p:cNvPr id="14" name="对象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3232780"/>
              </p:ext>
            </p:extLst>
          </p:nvPr>
        </p:nvGraphicFramePr>
        <p:xfrm>
          <a:off x="179916" y="1198563"/>
          <a:ext cx="5727700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5" name="文档" r:id="rId6" imgW="5727700" imgH="1689100" progId="Word.Document.12">
                  <p:embed/>
                </p:oleObj>
              </mc:Choice>
              <mc:Fallback>
                <p:oleObj name="文档" r:id="rId6" imgW="5727700" imgH="1689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9916" y="1198563"/>
                        <a:ext cx="5727700" cy="168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2206260"/>
              </p:ext>
            </p:extLst>
          </p:nvPr>
        </p:nvGraphicFramePr>
        <p:xfrm>
          <a:off x="6102350" y="1744663"/>
          <a:ext cx="5727700" cy="217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文档" r:id="rId9" imgW="5727700" imgH="2171700" progId="Word.Document.12">
                  <p:embed/>
                </p:oleObj>
              </mc:Choice>
              <mc:Fallback>
                <p:oleObj name="文档" r:id="rId9" imgW="5727700" imgH="2171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102350" y="1744663"/>
                        <a:ext cx="5727700" cy="217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154929"/>
              </p:ext>
            </p:extLst>
          </p:nvPr>
        </p:nvGraphicFramePr>
        <p:xfrm>
          <a:off x="209550" y="3395663"/>
          <a:ext cx="5727700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文档" r:id="rId12" imgW="5727700" imgH="1689100" progId="Word.Document.12">
                  <p:embed/>
                </p:oleObj>
              </mc:Choice>
              <mc:Fallback>
                <p:oleObj name="文档" r:id="rId12" imgW="5727700" imgH="16891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09550" y="3395663"/>
                        <a:ext cx="5727700" cy="168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3184817"/>
              </p:ext>
            </p:extLst>
          </p:nvPr>
        </p:nvGraphicFramePr>
        <p:xfrm>
          <a:off x="6140450" y="4216400"/>
          <a:ext cx="5727700" cy="193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文档" r:id="rId15" imgW="5727700" imgH="1930400" progId="Word.Document.12">
                  <p:embed/>
                </p:oleObj>
              </mc:Choice>
              <mc:Fallback>
                <p:oleObj name="文档" r:id="rId15" imgW="5727700" imgH="19304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6140450" y="4216400"/>
                        <a:ext cx="5727700" cy="193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546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_MH_Entry_1">
            <a:hlinkClick r:id="rId15" action="ppaction://hlinksldjump"/>
          </p:cNvPr>
          <p:cNvSpPr/>
          <p:nvPr>
            <p:custDataLst>
              <p:tags r:id="rId3"/>
            </p:custDataLst>
          </p:nvPr>
        </p:nvSpPr>
        <p:spPr>
          <a:xfrm>
            <a:off x="2783632" y="2105922"/>
            <a:ext cx="3180652" cy="379862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outerShdw blurRad="279400" dist="1270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0" rIns="540000" bIns="0" anchor="ctr">
            <a:norm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项目介绍</a:t>
            </a:r>
            <a:endParaRPr lang="zh-CN" altLang="en-US" dirty="0">
              <a:solidFill>
                <a:schemeClr val="tx1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3" name="PA_MH_Number_1">
            <a:hlinkClick r:id="rId15" action="ppaction://hlinksldjump"/>
          </p:cNvPr>
          <p:cNvSpPr/>
          <p:nvPr>
            <p:custDataLst>
              <p:tags r:id="rId4"/>
            </p:custDataLst>
          </p:nvPr>
        </p:nvSpPr>
        <p:spPr>
          <a:xfrm>
            <a:off x="5430358" y="1973567"/>
            <a:ext cx="533926" cy="512217"/>
          </a:xfrm>
          <a:custGeom>
            <a:avLst/>
            <a:gdLst>
              <a:gd name="connsiteX0" fmla="*/ 0 w 640080"/>
              <a:gd name="connsiteY0" fmla="*/ 0 h 662940"/>
              <a:gd name="connsiteX1" fmla="*/ 0 w 640080"/>
              <a:gd name="connsiteY1" fmla="*/ 502920 h 662940"/>
              <a:gd name="connsiteX2" fmla="*/ 640080 w 640080"/>
              <a:gd name="connsiteY2" fmla="*/ 662940 h 662940"/>
              <a:gd name="connsiteX3" fmla="*/ 640080 w 640080"/>
              <a:gd name="connsiteY3" fmla="*/ 160020 h 662940"/>
              <a:gd name="connsiteX4" fmla="*/ 0 w 640080"/>
              <a:gd name="connsiteY4" fmla="*/ 0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" h="662940">
                <a:moveTo>
                  <a:pt x="0" y="0"/>
                </a:moveTo>
                <a:lnTo>
                  <a:pt x="0" y="502920"/>
                </a:lnTo>
                <a:lnTo>
                  <a:pt x="640080" y="662940"/>
                </a:lnTo>
                <a:lnTo>
                  <a:pt x="640080" y="1600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400" b="1">
                <a:solidFill>
                  <a:srgbClr val="FFFFFF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01</a:t>
            </a:r>
            <a:endParaRPr lang="zh-CN" altLang="en-US" sz="2400" b="1">
              <a:solidFill>
                <a:srgbClr val="FFFFFF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PA_MH_Entry_2">
            <a:hlinkClick r:id="rId16" action="ppaction://hlinksldjump"/>
          </p:cNvPr>
          <p:cNvSpPr/>
          <p:nvPr>
            <p:custDataLst>
              <p:tags r:id="rId5"/>
            </p:custDataLst>
          </p:nvPr>
        </p:nvSpPr>
        <p:spPr>
          <a:xfrm>
            <a:off x="3367658" y="2856008"/>
            <a:ext cx="3180652" cy="379862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outerShdw blurRad="279400" dist="1270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0" rIns="540000" bIns="0" anchor="ctr">
            <a:norm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入学要求</a:t>
            </a:r>
            <a:endParaRPr lang="zh-CN" altLang="en-US" dirty="0">
              <a:solidFill>
                <a:schemeClr val="tx1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7" name="PA_MH_Number_2">
            <a:hlinkClick r:id="rId16" action="ppaction://hlinksldjump"/>
          </p:cNvPr>
          <p:cNvSpPr/>
          <p:nvPr>
            <p:custDataLst>
              <p:tags r:id="rId6"/>
            </p:custDataLst>
          </p:nvPr>
        </p:nvSpPr>
        <p:spPr>
          <a:xfrm>
            <a:off x="6014384" y="2723653"/>
            <a:ext cx="533926" cy="512217"/>
          </a:xfrm>
          <a:custGeom>
            <a:avLst/>
            <a:gdLst>
              <a:gd name="connsiteX0" fmla="*/ 0 w 640080"/>
              <a:gd name="connsiteY0" fmla="*/ 0 h 662940"/>
              <a:gd name="connsiteX1" fmla="*/ 0 w 640080"/>
              <a:gd name="connsiteY1" fmla="*/ 502920 h 662940"/>
              <a:gd name="connsiteX2" fmla="*/ 640080 w 640080"/>
              <a:gd name="connsiteY2" fmla="*/ 662940 h 662940"/>
              <a:gd name="connsiteX3" fmla="*/ 640080 w 640080"/>
              <a:gd name="connsiteY3" fmla="*/ 160020 h 662940"/>
              <a:gd name="connsiteX4" fmla="*/ 0 w 640080"/>
              <a:gd name="connsiteY4" fmla="*/ 0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" h="662940">
                <a:moveTo>
                  <a:pt x="0" y="0"/>
                </a:moveTo>
                <a:lnTo>
                  <a:pt x="0" y="502920"/>
                </a:lnTo>
                <a:lnTo>
                  <a:pt x="640080" y="662940"/>
                </a:lnTo>
                <a:lnTo>
                  <a:pt x="640080" y="1600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400" b="1">
                <a:solidFill>
                  <a:srgbClr val="FFFFFF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02</a:t>
            </a:r>
            <a:endParaRPr lang="zh-CN" altLang="en-US" sz="2400" b="1">
              <a:solidFill>
                <a:srgbClr val="FFFFFF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PA_MH_Entry_3">
            <a:hlinkClick r:id="rId17" action="ppaction://hlinksldjump"/>
          </p:cNvPr>
          <p:cNvSpPr/>
          <p:nvPr>
            <p:custDataLst>
              <p:tags r:id="rId7"/>
            </p:custDataLst>
          </p:nvPr>
        </p:nvSpPr>
        <p:spPr>
          <a:xfrm>
            <a:off x="2783632" y="3606094"/>
            <a:ext cx="3180652" cy="379862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outerShdw blurRad="279400" dist="1270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0" rIns="540000" bIns="0" anchor="ctr">
            <a:norm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zh-CN" altLang="en-US" dirty="0" smtClean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合作模式</a:t>
            </a:r>
            <a:endParaRPr lang="zh-CN" altLang="en-US" dirty="0">
              <a:solidFill>
                <a:schemeClr val="tx1"/>
              </a:solidFill>
              <a:latin typeface="黑体"/>
              <a:ea typeface="黑体"/>
              <a:cs typeface="黑体"/>
            </a:endParaRPr>
          </a:p>
        </p:txBody>
      </p:sp>
      <p:sp>
        <p:nvSpPr>
          <p:cNvPr id="10" name="PA_MH_Number_3">
            <a:hlinkClick r:id="rId17" action="ppaction://hlinksldjump"/>
          </p:cNvPr>
          <p:cNvSpPr/>
          <p:nvPr>
            <p:custDataLst>
              <p:tags r:id="rId8"/>
            </p:custDataLst>
          </p:nvPr>
        </p:nvSpPr>
        <p:spPr>
          <a:xfrm>
            <a:off x="5430358" y="3473739"/>
            <a:ext cx="533926" cy="512217"/>
          </a:xfrm>
          <a:custGeom>
            <a:avLst/>
            <a:gdLst>
              <a:gd name="connsiteX0" fmla="*/ 0 w 640080"/>
              <a:gd name="connsiteY0" fmla="*/ 0 h 662940"/>
              <a:gd name="connsiteX1" fmla="*/ 0 w 640080"/>
              <a:gd name="connsiteY1" fmla="*/ 502920 h 662940"/>
              <a:gd name="connsiteX2" fmla="*/ 640080 w 640080"/>
              <a:gd name="connsiteY2" fmla="*/ 662940 h 662940"/>
              <a:gd name="connsiteX3" fmla="*/ 640080 w 640080"/>
              <a:gd name="connsiteY3" fmla="*/ 160020 h 662940"/>
              <a:gd name="connsiteX4" fmla="*/ 0 w 640080"/>
              <a:gd name="connsiteY4" fmla="*/ 0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" h="662940">
                <a:moveTo>
                  <a:pt x="0" y="0"/>
                </a:moveTo>
                <a:lnTo>
                  <a:pt x="0" y="502920"/>
                </a:lnTo>
                <a:lnTo>
                  <a:pt x="640080" y="662940"/>
                </a:lnTo>
                <a:lnTo>
                  <a:pt x="640080" y="1600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400" b="1">
                <a:solidFill>
                  <a:srgbClr val="FFFFFF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03</a:t>
            </a:r>
            <a:endParaRPr lang="zh-CN" altLang="en-US" sz="2400" b="1">
              <a:solidFill>
                <a:srgbClr val="FFFFFF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PA_MH_Entry_4">
            <a:hlinkClick r:id="" action="ppaction://noaction"/>
          </p:cNvPr>
          <p:cNvSpPr/>
          <p:nvPr>
            <p:custDataLst>
              <p:tags r:id="rId9"/>
            </p:custDataLst>
          </p:nvPr>
        </p:nvSpPr>
        <p:spPr>
          <a:xfrm>
            <a:off x="3367658" y="4356180"/>
            <a:ext cx="3180652" cy="379862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outerShdw blurRad="279400" dist="127000" dir="60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0" rIns="540000" bIns="0" anchor="ctr">
            <a:norm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en-US" dirty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项目</a:t>
            </a:r>
            <a:r>
              <a:rPr lang="zh-CN" altLang="en-US" dirty="0">
                <a:solidFill>
                  <a:schemeClr val="tx1"/>
                </a:solidFill>
                <a:latin typeface="黑体"/>
                <a:ea typeface="黑体"/>
                <a:cs typeface="黑体"/>
              </a:rPr>
              <a:t>分析</a:t>
            </a:r>
          </a:p>
        </p:txBody>
      </p:sp>
      <p:sp>
        <p:nvSpPr>
          <p:cNvPr id="13" name="PA_MH_Number_4">
            <a:hlinkClick r:id="" action="ppaction://noaction"/>
          </p:cNvPr>
          <p:cNvSpPr/>
          <p:nvPr>
            <p:custDataLst>
              <p:tags r:id="rId10"/>
            </p:custDataLst>
          </p:nvPr>
        </p:nvSpPr>
        <p:spPr>
          <a:xfrm>
            <a:off x="6014384" y="4223825"/>
            <a:ext cx="533926" cy="512217"/>
          </a:xfrm>
          <a:custGeom>
            <a:avLst/>
            <a:gdLst>
              <a:gd name="connsiteX0" fmla="*/ 0 w 640080"/>
              <a:gd name="connsiteY0" fmla="*/ 0 h 662940"/>
              <a:gd name="connsiteX1" fmla="*/ 0 w 640080"/>
              <a:gd name="connsiteY1" fmla="*/ 502920 h 662940"/>
              <a:gd name="connsiteX2" fmla="*/ 640080 w 640080"/>
              <a:gd name="connsiteY2" fmla="*/ 662940 h 662940"/>
              <a:gd name="connsiteX3" fmla="*/ 640080 w 640080"/>
              <a:gd name="connsiteY3" fmla="*/ 160020 h 662940"/>
              <a:gd name="connsiteX4" fmla="*/ 0 w 640080"/>
              <a:gd name="connsiteY4" fmla="*/ 0 h 662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080" h="662940">
                <a:moveTo>
                  <a:pt x="0" y="0"/>
                </a:moveTo>
                <a:lnTo>
                  <a:pt x="0" y="502920"/>
                </a:lnTo>
                <a:lnTo>
                  <a:pt x="640080" y="662940"/>
                </a:lnTo>
                <a:lnTo>
                  <a:pt x="640080" y="16002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2400" b="1">
                <a:solidFill>
                  <a:srgbClr val="FFFFFF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04</a:t>
            </a:r>
            <a:endParaRPr lang="zh-CN" altLang="en-US" sz="2400" b="1">
              <a:solidFill>
                <a:srgbClr val="FFFFFF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PA_MH_Others_1"/>
          <p:cNvSpPr/>
          <p:nvPr>
            <p:custDataLst>
              <p:tags r:id="rId11"/>
            </p:custDataLst>
          </p:nvPr>
        </p:nvSpPr>
        <p:spPr>
          <a:xfrm rot="16200000">
            <a:off x="7464999" y="3173299"/>
            <a:ext cx="3460074" cy="600879"/>
          </a:xfrm>
          <a:prstGeom prst="rect">
            <a:avLst/>
          </a:prstGeom>
        </p:spPr>
        <p:txBody>
          <a:bodyPr wrap="none" anchor="ctr" anchorCtr="0">
            <a:noAutofit/>
          </a:bodyPr>
          <a:lstStyle/>
          <a:p>
            <a:pPr algn="ctr">
              <a:defRPr/>
            </a:pPr>
            <a:r>
              <a:rPr lang="en-US" altLang="zh-CN" sz="3200" spc="500" dirty="0">
                <a:solidFill>
                  <a:schemeClr val="bg1">
                    <a:lumMod val="65000"/>
                  </a:schemeClr>
                </a:solidFill>
                <a:latin typeface="Times New Roman" panose="02020603050405020304" pitchFamily="18" charset="0"/>
                <a:ea typeface="华文中宋" panose="02010600040101010101" pitchFamily="2" charset="-122"/>
                <a:cs typeface="Times New Roman" panose="02020603050405020304" pitchFamily="18" charset="0"/>
              </a:rPr>
              <a:t>CONTENTS</a:t>
            </a:r>
            <a:endParaRPr lang="zh-CN" altLang="en-US" sz="3200" spc="500" dirty="0">
              <a:solidFill>
                <a:schemeClr val="bg1">
                  <a:lumMod val="65000"/>
                </a:schemeClr>
              </a:solidFill>
              <a:latin typeface="Times New Roman" panose="02020603050405020304" pitchFamily="18" charset="0"/>
              <a:ea typeface="华文中宋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PA_MH_Others_2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500721" y="2814656"/>
            <a:ext cx="557212" cy="120032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6000" b="1" dirty="0">
                <a:solidFill>
                  <a:schemeClr val="accent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目录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9077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矩形 2">
            <a:extLst>
              <a:ext uri="{FF2B5EF4-FFF2-40B4-BE49-F238E27FC236}">
                <a16:creationId xmlns="" xmlns:a16="http://schemas.microsoft.com/office/drawing/2014/main" id="{DE7714CF-4288-4227-BA0F-A241C26A7C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1" y="2711450"/>
            <a:ext cx="1573213" cy="1536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zh-CN" sz="6000" dirty="0">
                <a:solidFill>
                  <a:srgbClr val="FCFCFC"/>
                </a:solidFill>
                <a:latin typeface="Gungsuh" panose="02030600000101010101" pitchFamily="18" charset="-127"/>
              </a:rPr>
              <a:t>01</a:t>
            </a:r>
            <a:endParaRPr lang="zh-CN" altLang="en-US" sz="6000" dirty="0">
              <a:solidFill>
                <a:srgbClr val="FCFCFC"/>
              </a:solidFill>
              <a:latin typeface="Gungsuh" panose="02030600000101010101" pitchFamily="18" charset="-127"/>
            </a:endParaRPr>
          </a:p>
        </p:txBody>
      </p:sp>
      <p:sp>
        <p:nvSpPr>
          <p:cNvPr id="4" name="PA_文本框 3">
            <a:extLst>
              <a:ext uri="{FF2B5EF4-FFF2-40B4-BE49-F238E27FC236}">
                <a16:creationId xmlns="" xmlns:a16="http://schemas.microsoft.com/office/drawing/2014/main" id="{92CF3A66-E572-4B18-A5C8-065820B5702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60501" y="2727325"/>
            <a:ext cx="1636713" cy="400050"/>
          </a:xfrm>
          <a:prstGeom prst="rect">
            <a:avLst/>
          </a:prstGeom>
          <a:noFill/>
        </p:spPr>
        <p:txBody>
          <a:bodyPr lIns="0" rIns="0"/>
          <a:lstStyle/>
          <a:p>
            <a:pPr algn="r">
              <a:defRPr/>
            </a:pPr>
            <a:r>
              <a:rPr lang="en-US" altLang="zh-CN" sz="2000" spc="500" dirty="0">
                <a:solidFill>
                  <a:srgbClr val="FCFCFC"/>
                </a:solidFill>
                <a:latin typeface="Gungsuh" panose="02030600000101010101" pitchFamily="18" charset="-127"/>
              </a:rPr>
              <a:t>PART</a:t>
            </a:r>
            <a:endParaRPr lang="zh-CN" altLang="en-US" sz="2000" spc="500" dirty="0">
              <a:solidFill>
                <a:srgbClr val="FCFCFC"/>
              </a:solidFill>
              <a:latin typeface="Gungsuh" panose="02030600000101010101" pitchFamily="18" charset="-127"/>
            </a:endParaRPr>
          </a:p>
        </p:txBody>
      </p:sp>
      <p:sp>
        <p:nvSpPr>
          <p:cNvPr id="5" name="PA_文本框 4">
            <a:extLst>
              <a:ext uri="{FF2B5EF4-FFF2-40B4-BE49-F238E27FC236}">
                <a16:creationId xmlns="" xmlns:a16="http://schemas.microsoft.com/office/drawing/2014/main" id="{B1ACFA47-5D0F-4092-9710-34F09863DC9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097214" y="2979738"/>
            <a:ext cx="7570787" cy="1136650"/>
          </a:xfrm>
          <a:prstGeom prst="rect">
            <a:avLst/>
          </a:prstGeom>
          <a:noFill/>
        </p:spPr>
        <p:txBody>
          <a:bodyPr rIns="360000">
            <a:normAutofit/>
          </a:bodyPr>
          <a:lstStyle/>
          <a:p>
            <a:pPr algn="r">
              <a:defRPr/>
            </a:pPr>
            <a:r>
              <a:rPr lang="zh-CN" altLang="en-US" sz="4800" dirty="0" smtClean="0">
                <a:solidFill>
                  <a:schemeClr val="accent1">
                    <a:lumMod val="75000"/>
                  </a:schemeClr>
                </a:solidFill>
              </a:rPr>
              <a:t>项目</a:t>
            </a:r>
            <a:r>
              <a:rPr lang="en-US" altLang="en-US" sz="4800" dirty="0" smtClean="0">
                <a:solidFill>
                  <a:schemeClr val="accent1">
                    <a:lumMod val="75000"/>
                  </a:schemeClr>
                </a:solidFill>
              </a:rPr>
              <a:t>介绍</a:t>
            </a:r>
            <a:endParaRPr lang="zh-CN" altLang="en-US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PA_直接连接符 9">
            <a:extLst>
              <a:ext uri="{FF2B5EF4-FFF2-40B4-BE49-F238E27FC236}">
                <a16:creationId xmlns="" xmlns:a16="http://schemas.microsoft.com/office/drawing/2014/main" id="{561E68A9-2C5E-454D-BB49-D6BFF6B5B250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3483429" y="3848100"/>
            <a:ext cx="7184571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0929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11035" y="-8265"/>
            <a:ext cx="4580965" cy="6858000"/>
          </a:xfrm>
          <a:prstGeom prst="rect">
            <a:avLst/>
          </a:prstGeom>
          <a:solidFill>
            <a:srgbClr val="063D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Heiti SC Light"/>
              <a:ea typeface="Heiti SC Light"/>
              <a:cs typeface="Heiti SC Light"/>
            </a:endParaRPr>
          </a:p>
        </p:txBody>
      </p:sp>
      <p:sp>
        <p:nvSpPr>
          <p:cNvPr id="45" name="Rectangle 2"/>
          <p:cNvSpPr/>
          <p:nvPr/>
        </p:nvSpPr>
        <p:spPr bwMode="auto">
          <a:xfrm>
            <a:off x="982449" y="4221121"/>
            <a:ext cx="1867348" cy="431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l"/>
            <a:endParaRPr lang="en-US" sz="1600" b="1" dirty="0">
              <a:latin typeface="Heiti SC Light"/>
              <a:ea typeface="Heiti SC Light"/>
              <a:cs typeface="Heiti SC Light"/>
              <a:sym typeface="Lato Bold" charset="0"/>
            </a:endParaRPr>
          </a:p>
        </p:txBody>
      </p:sp>
      <p:sp>
        <p:nvSpPr>
          <p:cNvPr id="46" name="Rectangle 3"/>
          <p:cNvSpPr/>
          <p:nvPr/>
        </p:nvSpPr>
        <p:spPr bwMode="auto">
          <a:xfrm>
            <a:off x="576109" y="2104454"/>
            <a:ext cx="6349623" cy="475354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marL="285750" indent="-285750" algn="l">
              <a:lnSpc>
                <a:spcPct val="200000"/>
              </a:lnSpc>
              <a:buFont typeface="Arial"/>
              <a:buChar char="•"/>
            </a:pP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Lato Regular" charset="0"/>
              </a:rPr>
              <a:t>管理学硕士</a:t>
            </a:r>
            <a:endParaRPr lang="en-US" altLang="zh-CN" sz="1600" dirty="0" smtClean="0">
              <a:latin typeface="Heiti SC Light"/>
              <a:ea typeface="Heiti SC Light"/>
              <a:cs typeface="Heiti SC Light"/>
              <a:sym typeface="Lato Regular" charset="0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隶属于</a:t>
            </a:r>
            <a:r>
              <a:rPr lang="zh-CN" altLang="en-US" sz="1600" dirty="0" smtClean="0">
                <a:solidFill>
                  <a:srgbClr val="0000FF"/>
                </a:solidFill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博洛尼亚教育体系</a:t>
            </a:r>
            <a:r>
              <a:rPr lang="zh-CN" altLang="en-US" sz="1600" dirty="0" smtClean="0">
                <a:solidFill>
                  <a:srgbClr val="000000"/>
                </a:solidFill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范围</a:t>
            </a:r>
            <a:endParaRPr lang="en-US" altLang="zh-CN" sz="1600" dirty="0" smtClean="0">
              <a:solidFill>
                <a:srgbClr val="000000"/>
              </a:solidFill>
              <a:latin typeface="Heiti SC Light"/>
              <a:ea typeface="Heiti SC Light"/>
              <a:cs typeface="Heiti SC Light"/>
              <a:sym typeface="Verdana" panose="020B0604030504040204" charset="0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zh-CN" altLang="zh-CN" sz="1600" dirty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E</a:t>
            </a:r>
            <a:r>
              <a:rPr lang="en-US" altLang="zh-CN" sz="1600" dirty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MBS</a:t>
            </a:r>
            <a:r>
              <a:rPr lang="zh-CN" altLang="en-US" sz="1600" dirty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是首批制定欧洲教育管理标准</a:t>
            </a: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的成员之一</a:t>
            </a:r>
            <a:endParaRPr lang="en-US" altLang="zh-CN" sz="1600" dirty="0" smtClean="0">
              <a:solidFill>
                <a:srgbClr val="000000"/>
              </a:solidFill>
              <a:latin typeface="Heiti SC Light"/>
              <a:ea typeface="Heiti SC Light"/>
              <a:cs typeface="Heiti SC Light"/>
              <a:sym typeface="Verdana" panose="020B0604030504040204" charset="0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zh-CN" altLang="en-US" sz="1600" dirty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欧洲四</a:t>
            </a: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所高校联合培养：法国 意大利 德国 西班牙</a:t>
            </a:r>
            <a:endParaRPr lang="en-US" sz="1600" dirty="0">
              <a:latin typeface="Heiti SC Light"/>
              <a:ea typeface="Heiti SC Light"/>
              <a:cs typeface="Heiti SC Light"/>
              <a:sym typeface="Lato Regular" charset="0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zh-CN" altLang="en-US" sz="1600" dirty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招募来自全球的学生，培养未来的商业领</a:t>
            </a: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袖</a:t>
            </a:r>
            <a:endParaRPr lang="en-US" altLang="zh-CN" sz="1600" dirty="0" smtClean="0">
              <a:latin typeface="Heiti SC Light"/>
              <a:ea typeface="Heiti SC Light"/>
              <a:cs typeface="Heiti SC Light"/>
              <a:sym typeface="Verdana" panose="020B0604030504040204" charset="0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zh-CN" altLang="en-US" sz="1600" dirty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以理论与实践相结合为教学</a:t>
            </a: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特色</a:t>
            </a:r>
            <a:endParaRPr lang="en-US" altLang="zh-CN" sz="1600" dirty="0" smtClean="0">
              <a:latin typeface="Heiti SC Light"/>
              <a:ea typeface="Heiti SC Light"/>
              <a:cs typeface="Heiti SC Light"/>
              <a:sym typeface="Verdana" panose="020B0604030504040204" charset="0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招生人数 </a:t>
            </a:r>
            <a:r>
              <a:rPr lang="en-US" altLang="zh-CN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30</a:t>
            </a: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人</a:t>
            </a:r>
            <a:r>
              <a:rPr lang="en-US" altLang="zh-CN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/</a:t>
            </a: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年</a:t>
            </a:r>
            <a:endParaRPr lang="en-US" altLang="zh-CN" sz="1600" dirty="0" smtClean="0">
              <a:latin typeface="Heiti SC Light"/>
              <a:ea typeface="Heiti SC Light"/>
              <a:cs typeface="Heiti SC Light"/>
              <a:sym typeface="Verdana" panose="020B0604030504040204" charset="0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学制：</a:t>
            </a:r>
            <a:r>
              <a:rPr lang="en-US" altLang="zh-CN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2</a:t>
            </a:r>
            <a:r>
              <a:rPr lang="zh-CN" altLang="en-US" sz="1600" dirty="0" smtClean="0">
                <a:latin typeface="Heiti SC Light"/>
                <a:ea typeface="Heiti SC Light"/>
                <a:cs typeface="Heiti SC Light"/>
                <a:sym typeface="Verdana" panose="020B0604030504040204" charset="0"/>
              </a:rPr>
              <a:t>年</a:t>
            </a:r>
            <a:endParaRPr lang="en-US" altLang="zh-CN" sz="1600" dirty="0" smtClean="0">
              <a:latin typeface="Heiti SC Light"/>
              <a:ea typeface="Heiti SC Light"/>
              <a:cs typeface="Heiti SC Light"/>
              <a:sym typeface="Verdana" panose="020B0604030504040204" charset="0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US" altLang="zh-CN" sz="1400" dirty="0" smtClean="0">
                <a:latin typeface="Heiti SC Light"/>
                <a:ea typeface="Heiti SC Light"/>
                <a:cs typeface="Heiti SC Light"/>
                <a:sym typeface="Lato Regular" charset="0"/>
              </a:rPr>
              <a:t>https</a:t>
            </a:r>
            <a:r>
              <a:rPr lang="en-US" altLang="zh-CN" sz="1400" dirty="0">
                <a:latin typeface="Heiti SC Light"/>
                <a:ea typeface="Heiti SC Light"/>
                <a:cs typeface="Heiti SC Light"/>
                <a:sym typeface="Lato Regular" charset="0"/>
              </a:rPr>
              <a:t>://</a:t>
            </a:r>
            <a:r>
              <a:rPr lang="en-US" altLang="zh-CN" sz="1400" dirty="0" err="1">
                <a:latin typeface="Heiti SC Light"/>
                <a:ea typeface="Heiti SC Light"/>
                <a:cs typeface="Heiti SC Light"/>
                <a:sym typeface="Lato Regular" charset="0"/>
              </a:rPr>
              <a:t>www.embs</a:t>
            </a:r>
            <a:r>
              <a:rPr lang="en-US" altLang="zh-CN" sz="1400" dirty="0">
                <a:latin typeface="Heiti SC Light"/>
                <a:ea typeface="Heiti SC Light"/>
                <a:cs typeface="Heiti SC Light"/>
                <a:sym typeface="Lato Regular" charset="0"/>
              </a:rPr>
              <a:t>-</a:t>
            </a:r>
            <a:r>
              <a:rPr lang="en-US" altLang="zh-CN" sz="1400" dirty="0" err="1">
                <a:latin typeface="Heiti SC Light"/>
                <a:ea typeface="Heiti SC Light"/>
                <a:cs typeface="Heiti SC Light"/>
                <a:sym typeface="Lato Regular" charset="0"/>
              </a:rPr>
              <a:t>european</a:t>
            </a:r>
            <a:r>
              <a:rPr lang="en-US" altLang="zh-CN" sz="1400" dirty="0">
                <a:latin typeface="Heiti SC Light"/>
                <a:ea typeface="Heiti SC Light"/>
                <a:cs typeface="Heiti SC Light"/>
                <a:sym typeface="Lato Regular" charset="0"/>
              </a:rPr>
              <a:t>-master-business-</a:t>
            </a:r>
            <a:r>
              <a:rPr lang="en-US" altLang="zh-CN" sz="1400" dirty="0" err="1">
                <a:latin typeface="Heiti SC Light"/>
                <a:ea typeface="Heiti SC Light"/>
                <a:cs typeface="Heiti SC Light"/>
                <a:sym typeface="Lato Regular" charset="0"/>
              </a:rPr>
              <a:t>studies.com</a:t>
            </a:r>
            <a:r>
              <a:rPr lang="en-US" altLang="zh-CN" sz="1400" dirty="0">
                <a:latin typeface="Heiti SC Light"/>
                <a:ea typeface="Heiti SC Light"/>
                <a:cs typeface="Heiti SC Light"/>
                <a:sym typeface="Lato Regular" charset="0"/>
              </a:rPr>
              <a:t>/home/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endParaRPr lang="en-US" altLang="zh-CN" sz="1600" dirty="0">
              <a:latin typeface="Heiti SC Light"/>
              <a:ea typeface="Heiti SC Light"/>
              <a:cs typeface="Heiti SC Light"/>
              <a:sym typeface="Verdana" panose="020B0604030504040204" charset="0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endParaRPr lang="en-US" sz="1600" dirty="0">
              <a:latin typeface="Heiti SC Light"/>
              <a:ea typeface="Heiti SC Light"/>
              <a:cs typeface="Heiti SC Light"/>
              <a:sym typeface="Lato Regular" charset="0"/>
            </a:endParaRPr>
          </a:p>
        </p:txBody>
      </p:sp>
      <p:sp>
        <p:nvSpPr>
          <p:cNvPr id="50" name="Rectangle 3"/>
          <p:cNvSpPr/>
          <p:nvPr/>
        </p:nvSpPr>
        <p:spPr bwMode="auto">
          <a:xfrm>
            <a:off x="559515" y="5120479"/>
            <a:ext cx="6366218" cy="657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 sz="1400" dirty="0">
              <a:latin typeface="Heiti SC Light"/>
              <a:ea typeface="Heiti SC Light"/>
              <a:cs typeface="Heiti SC Light"/>
              <a:sym typeface="Lato Regular" charset="0"/>
            </a:endParaRPr>
          </a:p>
        </p:txBody>
      </p:sp>
      <p:sp>
        <p:nvSpPr>
          <p:cNvPr id="56" name="TextBox 1">
            <a:extLst>
              <a:ext uri="{FF2B5EF4-FFF2-40B4-BE49-F238E27FC236}">
                <a16:creationId xmlns="" xmlns:a16="http://schemas.microsoft.com/office/drawing/2014/main" id="{511A4E22-6523-48F0-B018-61B8996A42E3}"/>
              </a:ext>
            </a:extLst>
          </p:cNvPr>
          <p:cNvSpPr txBox="1"/>
          <p:nvPr/>
        </p:nvSpPr>
        <p:spPr>
          <a:xfrm>
            <a:off x="560616" y="218106"/>
            <a:ext cx="3297688" cy="492443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400" dirty="0">
                <a:solidFill>
                  <a:srgbClr val="063D54"/>
                </a:solidFill>
                <a:latin typeface="Heiti SC Light"/>
                <a:ea typeface="Heiti SC Light"/>
                <a:cs typeface="Heiti SC Light"/>
                <a:sym typeface="+mn-lt"/>
              </a:rPr>
              <a:t>1.1 </a:t>
            </a:r>
            <a:r>
              <a:rPr lang="en-US" altLang="zh-CN" sz="2400" spc="300" dirty="0" err="1">
                <a:solidFill>
                  <a:srgbClr val="063D54"/>
                </a:solidFill>
                <a:latin typeface="Heiti SC Light"/>
                <a:ea typeface="Heiti SC Light"/>
                <a:cs typeface="Heiti SC Light"/>
              </a:rPr>
              <a:t>EMBS</a:t>
            </a:r>
            <a:r>
              <a:rPr lang="en-US" altLang="zh-CN" sz="2400" dirty="0" err="1" smtClean="0">
                <a:solidFill>
                  <a:srgbClr val="063D54"/>
                </a:solidFill>
                <a:latin typeface="Heiti SC Light"/>
                <a:ea typeface="Heiti SC Light"/>
                <a:cs typeface="Heiti SC Light"/>
                <a:sym typeface="+mn-lt"/>
              </a:rPr>
              <a:t>项目</a:t>
            </a:r>
            <a:r>
              <a:rPr lang="en-US" altLang="zh-CN" sz="2400" dirty="0" err="1">
                <a:solidFill>
                  <a:srgbClr val="063D54"/>
                </a:solidFill>
                <a:latin typeface="Heiti SC Light"/>
                <a:ea typeface="Heiti SC Light"/>
                <a:cs typeface="Heiti SC Light"/>
                <a:sym typeface="+mn-lt"/>
              </a:rPr>
              <a:t>介绍</a:t>
            </a:r>
            <a:endParaRPr lang="en-US" altLang="zh-CN" sz="2400" dirty="0">
              <a:solidFill>
                <a:srgbClr val="063D54"/>
              </a:solidFill>
              <a:latin typeface="Heiti SC Light"/>
              <a:ea typeface="Heiti SC Light"/>
              <a:cs typeface="Heiti SC Light"/>
              <a:sym typeface="+mn-lt"/>
            </a:endParaRPr>
          </a:p>
        </p:txBody>
      </p:sp>
      <p:sp>
        <p:nvSpPr>
          <p:cNvPr id="58" name="TextBox 8">
            <a:extLst>
              <a:ext uri="{FF2B5EF4-FFF2-40B4-BE49-F238E27FC236}">
                <a16:creationId xmlns="" xmlns:a16="http://schemas.microsoft.com/office/drawing/2014/main" id="{51671E11-CF59-4F53-871F-CDF2E9F13A3A}"/>
              </a:ext>
            </a:extLst>
          </p:cNvPr>
          <p:cNvSpPr txBox="1"/>
          <p:nvPr/>
        </p:nvSpPr>
        <p:spPr>
          <a:xfrm>
            <a:off x="560616" y="1055470"/>
            <a:ext cx="5506636" cy="41549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en-US" altLang="zh-CN" spc="300" dirty="0" smtClean="0">
                <a:solidFill>
                  <a:srgbClr val="063D54"/>
                </a:solidFill>
                <a:latin typeface="Avenir Black"/>
                <a:ea typeface="Heiti SC Light"/>
                <a:cs typeface="Avenir Black"/>
              </a:rPr>
              <a:t>European</a:t>
            </a:r>
            <a:r>
              <a:rPr lang="zh-CN" altLang="en-US" spc="300" dirty="0" smtClean="0">
                <a:solidFill>
                  <a:srgbClr val="063D54"/>
                </a:solidFill>
                <a:latin typeface="Avenir Black"/>
                <a:ea typeface="Heiti SC Light"/>
                <a:cs typeface="Avenir Black"/>
              </a:rPr>
              <a:t> </a:t>
            </a:r>
            <a:r>
              <a:rPr lang="en-US" altLang="zh-CN" spc="300" dirty="0" smtClean="0">
                <a:solidFill>
                  <a:srgbClr val="063D54"/>
                </a:solidFill>
                <a:latin typeface="Avenir Black"/>
                <a:ea typeface="Heiti SC Light"/>
                <a:cs typeface="Avenir Black"/>
              </a:rPr>
              <a:t>Master </a:t>
            </a:r>
            <a:r>
              <a:rPr lang="en-US" altLang="zh-CN" spc="300" dirty="0">
                <a:solidFill>
                  <a:srgbClr val="063D54"/>
                </a:solidFill>
                <a:latin typeface="Avenir Black"/>
                <a:ea typeface="Heiti SC Light"/>
                <a:cs typeface="Avenir Black"/>
              </a:rPr>
              <a:t>in Business </a:t>
            </a:r>
            <a:r>
              <a:rPr lang="en-US" altLang="zh-CN" spc="300" dirty="0" smtClean="0">
                <a:solidFill>
                  <a:srgbClr val="063D54"/>
                </a:solidFill>
                <a:latin typeface="Avenir Black"/>
                <a:ea typeface="Heiti SC Light"/>
                <a:cs typeface="Avenir Black"/>
              </a:rPr>
              <a:t>Studies </a:t>
            </a:r>
            <a:endParaRPr lang="zh-CN" altLang="en-US" spc="300" dirty="0">
              <a:solidFill>
                <a:srgbClr val="063D54"/>
              </a:solidFill>
              <a:latin typeface="Avenir Black"/>
              <a:ea typeface="Heiti SC Light"/>
              <a:cs typeface="Avenir Black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l="64343"/>
          <a:stretch/>
        </p:blipFill>
        <p:spPr>
          <a:xfrm>
            <a:off x="7117492" y="0"/>
            <a:ext cx="5074508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60616" y="1392451"/>
            <a:ext cx="230063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pc="300" dirty="0">
                <a:solidFill>
                  <a:srgbClr val="063D54"/>
                </a:solidFill>
                <a:latin typeface="Heiti SC Light"/>
                <a:ea typeface="Heiti SC Light"/>
                <a:cs typeface="Heiti SC Light"/>
              </a:rPr>
              <a:t>商业研究欧洲硕士</a:t>
            </a:r>
          </a:p>
        </p:txBody>
      </p:sp>
      <p:sp>
        <p:nvSpPr>
          <p:cNvPr id="32" name="Rectangle 4"/>
          <p:cNvSpPr/>
          <p:nvPr/>
        </p:nvSpPr>
        <p:spPr bwMode="auto">
          <a:xfrm>
            <a:off x="566374" y="3554372"/>
            <a:ext cx="4860759" cy="381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en-US" altLang="zh-CN" sz="1600" dirty="0">
              <a:latin typeface="Heiti SC Light"/>
              <a:ea typeface="Heiti SC Light"/>
              <a:cs typeface="Heiti SC Light"/>
              <a:sym typeface="Verdana" panose="020B0604030504040204" charset="0"/>
            </a:endParaRPr>
          </a:p>
          <a:p>
            <a:pPr algn="l"/>
            <a:endParaRPr lang="en-US" altLang="zh-CN" sz="1600" dirty="0" smtClean="0">
              <a:latin typeface="Heiti SC Light"/>
              <a:ea typeface="Heiti SC Light"/>
              <a:cs typeface="Heiti SC Light"/>
              <a:sym typeface="Verdana" panose="020B060403050404020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281075" y="3024200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意大利特伦托大学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9284607" y="1669534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法国萨瓦大学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10224953" y="4345000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德国卡塞尔大学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9903220" y="6072201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西班牙莱昂大学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50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_矩形 3"/>
          <p:cNvSpPr/>
          <p:nvPr>
            <p:custDataLst>
              <p:tags r:id="rId1"/>
            </p:custDataLst>
          </p:nvPr>
        </p:nvSpPr>
        <p:spPr>
          <a:xfrm>
            <a:off x="1200572" y="1739900"/>
            <a:ext cx="1828800" cy="1828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PA_矩形 19"/>
          <p:cNvSpPr/>
          <p:nvPr>
            <p:custDataLst>
              <p:tags r:id="rId2"/>
            </p:custDataLst>
          </p:nvPr>
        </p:nvSpPr>
        <p:spPr>
          <a:xfrm>
            <a:off x="6421734" y="1748830"/>
            <a:ext cx="1828800" cy="1828800"/>
          </a:xfrm>
          <a:prstGeom prst="rect">
            <a:avLst/>
          </a:prstGeom>
          <a:solidFill>
            <a:srgbClr val="063D54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_矩形 27"/>
          <p:cNvSpPr/>
          <p:nvPr>
            <p:custDataLst>
              <p:tags r:id="rId3"/>
            </p:custDataLst>
          </p:nvPr>
        </p:nvSpPr>
        <p:spPr>
          <a:xfrm>
            <a:off x="1198268" y="4575840"/>
            <a:ext cx="1828800" cy="1828800"/>
          </a:xfrm>
          <a:prstGeom prst="rect">
            <a:avLst/>
          </a:prstGeom>
          <a:solidFill>
            <a:srgbClr val="063D54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A_矩形 31"/>
          <p:cNvSpPr/>
          <p:nvPr>
            <p:custDataLst>
              <p:tags r:id="rId4"/>
            </p:custDataLst>
          </p:nvPr>
        </p:nvSpPr>
        <p:spPr>
          <a:xfrm>
            <a:off x="6419430" y="4584770"/>
            <a:ext cx="1828800" cy="1828800"/>
          </a:xfrm>
          <a:prstGeom prst="rect">
            <a:avLst/>
          </a:prstGeom>
          <a:solidFill>
            <a:srgbClr val="063D54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PA_文本框 1">
            <a:extLst>
              <a:ext uri="{FF2B5EF4-FFF2-40B4-BE49-F238E27FC236}">
                <a16:creationId xmlns="" xmlns:a16="http://schemas.microsoft.com/office/drawing/2014/main" id="{95CA5390-EAD3-40A5-BF6F-C69AB99948C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66400" y="360756"/>
            <a:ext cx="1744468" cy="49244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400" dirty="0" smtClean="0">
                <a:solidFill>
                  <a:srgbClr val="063D54"/>
                </a:solidFill>
                <a:cs typeface="+mn-ea"/>
                <a:sym typeface="+mn-lt"/>
              </a:rPr>
              <a:t>1.2 </a:t>
            </a:r>
            <a:r>
              <a:rPr lang="zh-CN" altLang="en-US" sz="2400" dirty="0" smtClean="0">
                <a:solidFill>
                  <a:srgbClr val="063D54"/>
                </a:solidFill>
                <a:cs typeface="+mn-ea"/>
                <a:sym typeface="+mn-lt"/>
              </a:rPr>
              <a:t>高校介绍</a:t>
            </a:r>
            <a:endParaRPr lang="en-US" altLang="zh-CN" sz="2400" dirty="0">
              <a:solidFill>
                <a:srgbClr val="063D54"/>
              </a:solidFill>
              <a:cs typeface="+mn-ea"/>
              <a:sym typeface="+mn-lt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353475" y="1762667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意大利特伦托大学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22" name="矩形 21"/>
          <p:cNvSpPr/>
          <p:nvPr/>
        </p:nvSpPr>
        <p:spPr>
          <a:xfrm>
            <a:off x="8658074" y="1762667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法国萨瓦大学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3366953" y="4670967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德国卡塞尔大学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  <p:sp>
        <p:nvSpPr>
          <p:cNvPr id="33" name="矩形 32"/>
          <p:cNvSpPr/>
          <p:nvPr/>
        </p:nvSpPr>
        <p:spPr>
          <a:xfrm>
            <a:off x="8667087" y="4670967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zh-CN" b="1" dirty="0" err="1"/>
              <a:t>西班牙莱昂大学</a:t>
            </a:r>
            <a:r>
              <a:rPr lang="en-US" altLang="zh-CN" dirty="0"/>
              <a:t> 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8"/>
          <a:srcRect b="8719"/>
          <a:stretch/>
        </p:blipFill>
        <p:spPr>
          <a:xfrm rot="367754">
            <a:off x="1250047" y="1643164"/>
            <a:ext cx="1730510" cy="1956983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215146" y="2253734"/>
            <a:ext cx="34163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成立于</a:t>
            </a:r>
            <a:r>
              <a:rPr lang="en-US" altLang="zh-TW" dirty="0" smtClean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1962</a:t>
            </a:r>
            <a:r>
              <a:rPr lang="zh-TW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年（特伦托自治省）</a:t>
            </a:r>
            <a:endParaRPr lang="en-US" altLang="zh-TW" dirty="0">
              <a:solidFill>
                <a:schemeClr val="bg2">
                  <a:lumMod val="25000"/>
                </a:schemeClr>
              </a:solidFill>
              <a:latin typeface="黑体"/>
              <a:ea typeface="黑体"/>
              <a:cs typeface="黑体"/>
            </a:endParaRPr>
          </a:p>
          <a:p>
            <a:endParaRPr lang="en-US" altLang="zh-CN" dirty="0">
              <a:solidFill>
                <a:schemeClr val="bg2">
                  <a:lumMod val="25000"/>
                </a:schemeClr>
              </a:solidFill>
              <a:latin typeface="黑体"/>
              <a:ea typeface="黑体"/>
              <a:cs typeface="黑体"/>
            </a:endParaRPr>
          </a:p>
          <a:p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提供宿舍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300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欧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/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月（中档）</a:t>
            </a:r>
          </a:p>
        </p:txBody>
      </p:sp>
      <p:sp>
        <p:nvSpPr>
          <p:cNvPr id="7" name="矩形 6"/>
          <p:cNvSpPr/>
          <p:nvPr/>
        </p:nvSpPr>
        <p:spPr>
          <a:xfrm>
            <a:off x="8464016" y="2177534"/>
            <a:ext cx="34681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国立综合性大学，成立于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1945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年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1482">
            <a:off x="6493930" y="1726918"/>
            <a:ext cx="1828199" cy="1761891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3215146" y="5111234"/>
            <a:ext cx="2775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公立大学，成立于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1971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年</a:t>
            </a:r>
          </a:p>
        </p:txBody>
      </p:sp>
      <p:pic>
        <p:nvPicPr>
          <p:cNvPr id="16" name="图片 15" descr="屏幕快照 2019-08-28 00.19.10.jp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611">
            <a:off x="1241786" y="4495373"/>
            <a:ext cx="1623772" cy="2080761"/>
          </a:xfrm>
          <a:prstGeom prst="rect">
            <a:avLst/>
          </a:prstGeom>
        </p:spPr>
      </p:pic>
      <p:pic>
        <p:nvPicPr>
          <p:cNvPr id="19" name="图片 18" descr="屏幕快照 2019-08-28 00.21.04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3408">
            <a:off x="6388099" y="4686299"/>
            <a:ext cx="1941029" cy="1517650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>
          <a:xfrm>
            <a:off x="8464016" y="5162034"/>
            <a:ext cx="2775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公立大学，成立于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1979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黑体"/>
                <a:ea typeface="黑体"/>
                <a:cs typeface="黑体"/>
              </a:rPr>
              <a:t>年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92200" y="1155700"/>
            <a:ext cx="2198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kumimoji="1" lang="zh-CN" altLang="zh-CN" dirty="0" smtClean="0">
                <a:solidFill>
                  <a:schemeClr val="bg1">
                    <a:lumMod val="50000"/>
                  </a:schemeClr>
                </a:solidFill>
              </a:rPr>
              <a:t>1</a:t>
            </a:r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r>
              <a:rPr kumimoji="1" lang="zh-CN" alt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2020</a:t>
            </a:r>
            <a:r>
              <a:rPr kumimoji="1" lang="zh-CN" altLang="en-US" dirty="0" smtClean="0">
                <a:solidFill>
                  <a:schemeClr val="bg1">
                    <a:lumMod val="50000"/>
                  </a:schemeClr>
                </a:solidFill>
              </a:rPr>
              <a:t>年秋季学期</a:t>
            </a:r>
            <a:endParaRPr kumimoji="1"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324600" y="1155700"/>
            <a:ext cx="2198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kumimoji="1" lang="zh-CN" altLang="zh-CN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r>
              <a:rPr kumimoji="1" lang="zh-CN" alt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2021</a:t>
            </a:r>
            <a:r>
              <a:rPr kumimoji="1" lang="zh-CN" altLang="en-US" dirty="0" smtClean="0">
                <a:solidFill>
                  <a:schemeClr val="bg1">
                    <a:lumMod val="50000"/>
                  </a:schemeClr>
                </a:solidFill>
              </a:rPr>
              <a:t>年春季学期</a:t>
            </a:r>
            <a:endParaRPr kumimoji="1"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324600" y="4000500"/>
            <a:ext cx="2198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kumimoji="1" lang="zh-CN" altLang="zh-CN" dirty="0" smtClean="0">
                <a:solidFill>
                  <a:schemeClr val="bg1">
                    <a:lumMod val="50000"/>
                  </a:schemeClr>
                </a:solidFill>
              </a:rPr>
              <a:t>4</a:t>
            </a:r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r>
              <a:rPr kumimoji="1" lang="zh-CN" alt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2022</a:t>
            </a:r>
            <a:r>
              <a:rPr kumimoji="1" lang="zh-CN" altLang="en-US" dirty="0" smtClean="0">
                <a:solidFill>
                  <a:schemeClr val="bg1">
                    <a:lumMod val="50000"/>
                  </a:schemeClr>
                </a:solidFill>
              </a:rPr>
              <a:t>年春季学期</a:t>
            </a:r>
            <a:endParaRPr kumimoji="1"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092200" y="4000500"/>
            <a:ext cx="21985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(3)</a:t>
            </a:r>
            <a:r>
              <a:rPr kumimoji="1" lang="zh-CN" altLang="en-US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kumimoji="1" lang="en-US" altLang="zh-CN" dirty="0" smtClean="0">
                <a:solidFill>
                  <a:schemeClr val="bg1">
                    <a:lumMod val="50000"/>
                  </a:schemeClr>
                </a:solidFill>
              </a:rPr>
              <a:t>2021</a:t>
            </a:r>
            <a:r>
              <a:rPr kumimoji="1" lang="zh-CN" altLang="en-US" dirty="0" smtClean="0">
                <a:solidFill>
                  <a:schemeClr val="bg1">
                    <a:lumMod val="50000"/>
                  </a:schemeClr>
                </a:solidFill>
              </a:rPr>
              <a:t>年秋季学期</a:t>
            </a:r>
            <a:endParaRPr kumimoji="1" lang="zh-CN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86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矩形 2">
            <a:extLst>
              <a:ext uri="{FF2B5EF4-FFF2-40B4-BE49-F238E27FC236}">
                <a16:creationId xmlns="" xmlns:a16="http://schemas.microsoft.com/office/drawing/2014/main" id="{DE7714CF-4288-4227-BA0F-A241C26A7C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524001" y="2711450"/>
            <a:ext cx="1573213" cy="1536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en-US" altLang="zh-CN" sz="6000" dirty="0">
                <a:solidFill>
                  <a:srgbClr val="FCFCFC"/>
                </a:solidFill>
                <a:latin typeface="Gungsuh" panose="02030600000101010101" pitchFamily="18" charset="-127"/>
              </a:rPr>
              <a:t>02</a:t>
            </a:r>
            <a:endParaRPr lang="zh-CN" altLang="en-US" sz="6000" dirty="0">
              <a:solidFill>
                <a:srgbClr val="FCFCFC"/>
              </a:solidFill>
              <a:latin typeface="Gungsuh" panose="02030600000101010101" pitchFamily="18" charset="-127"/>
            </a:endParaRPr>
          </a:p>
        </p:txBody>
      </p:sp>
      <p:sp>
        <p:nvSpPr>
          <p:cNvPr id="4" name="PA_文本框 3">
            <a:extLst>
              <a:ext uri="{FF2B5EF4-FFF2-40B4-BE49-F238E27FC236}">
                <a16:creationId xmlns="" xmlns:a16="http://schemas.microsoft.com/office/drawing/2014/main" id="{92CF3A66-E572-4B18-A5C8-065820B5702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60501" y="2727325"/>
            <a:ext cx="1636713" cy="400050"/>
          </a:xfrm>
          <a:prstGeom prst="rect">
            <a:avLst/>
          </a:prstGeom>
          <a:noFill/>
        </p:spPr>
        <p:txBody>
          <a:bodyPr lIns="0" rIns="0"/>
          <a:lstStyle/>
          <a:p>
            <a:pPr algn="r">
              <a:defRPr/>
            </a:pPr>
            <a:r>
              <a:rPr lang="en-US" altLang="zh-CN" sz="2000" spc="500" dirty="0">
                <a:solidFill>
                  <a:srgbClr val="FCFCFC"/>
                </a:solidFill>
                <a:latin typeface="Gungsuh" panose="02030600000101010101" pitchFamily="18" charset="-127"/>
              </a:rPr>
              <a:t>PART</a:t>
            </a:r>
            <a:endParaRPr lang="zh-CN" altLang="en-US" sz="2000" spc="500" dirty="0">
              <a:solidFill>
                <a:srgbClr val="FCFCFC"/>
              </a:solidFill>
              <a:latin typeface="Gungsuh" panose="02030600000101010101" pitchFamily="18" charset="-127"/>
            </a:endParaRPr>
          </a:p>
        </p:txBody>
      </p:sp>
      <p:sp>
        <p:nvSpPr>
          <p:cNvPr id="5" name="PA_文本框 4">
            <a:extLst>
              <a:ext uri="{FF2B5EF4-FFF2-40B4-BE49-F238E27FC236}">
                <a16:creationId xmlns="" xmlns:a16="http://schemas.microsoft.com/office/drawing/2014/main" id="{B1ACFA47-5D0F-4092-9710-34F09863DC9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097214" y="2979738"/>
            <a:ext cx="7570787" cy="1136650"/>
          </a:xfrm>
          <a:prstGeom prst="rect">
            <a:avLst/>
          </a:prstGeom>
          <a:noFill/>
        </p:spPr>
        <p:txBody>
          <a:bodyPr rIns="360000">
            <a:normAutofit/>
          </a:bodyPr>
          <a:lstStyle/>
          <a:p>
            <a:pPr algn="r">
              <a:defRPr/>
            </a:pPr>
            <a:r>
              <a:rPr lang="zh-CN" altLang="en-US" sz="4800" dirty="0" smtClean="0">
                <a:solidFill>
                  <a:schemeClr val="accent1">
                    <a:lumMod val="75000"/>
                  </a:schemeClr>
                </a:solidFill>
              </a:rPr>
              <a:t>入学要求</a:t>
            </a:r>
            <a:endParaRPr lang="zh-CN" altLang="en-US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0" name="PA_直接连接符 9">
            <a:extLst>
              <a:ext uri="{FF2B5EF4-FFF2-40B4-BE49-F238E27FC236}">
                <a16:creationId xmlns="" xmlns:a16="http://schemas.microsoft.com/office/drawing/2014/main" id="{561E68A9-2C5E-454D-BB49-D6BFF6B5B250}"/>
              </a:ext>
            </a:extLst>
          </p:cNvPr>
          <p:cNvCxnSpPr>
            <a:cxnSpLocks/>
          </p:cNvCxnSpPr>
          <p:nvPr>
            <p:custDataLst>
              <p:tags r:id="rId5"/>
            </p:custDataLst>
          </p:nvPr>
        </p:nvCxnSpPr>
        <p:spPr>
          <a:xfrm>
            <a:off x="3483429" y="3848100"/>
            <a:ext cx="7184571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1313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48"/>
          <p:cNvGrpSpPr/>
          <p:nvPr/>
        </p:nvGrpSpPr>
        <p:grpSpPr>
          <a:xfrm>
            <a:off x="2940329" y="1888057"/>
            <a:ext cx="2052886" cy="2863830"/>
            <a:chOff x="2675146" y="1428742"/>
            <a:chExt cx="1539664" cy="2147873"/>
          </a:xfrm>
        </p:grpSpPr>
        <p:sp>
          <p:nvSpPr>
            <p:cNvPr id="58" name="Rectangle 57"/>
            <p:cNvSpPr/>
            <p:nvPr/>
          </p:nvSpPr>
          <p:spPr>
            <a:xfrm>
              <a:off x="2675146" y="3143254"/>
              <a:ext cx="1539664" cy="4333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333" dirty="0" smtClea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英语</a:t>
              </a:r>
              <a:r>
                <a:rPr lang="en-US" altLang="zh-CN" sz="1333" dirty="0" smtClea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C1</a:t>
              </a:r>
            </a:p>
            <a:p>
              <a:pPr algn="ctr">
                <a:lnSpc>
                  <a:spcPct val="120000"/>
                </a:lnSpc>
              </a:pPr>
              <a:r>
                <a:rPr lang="zh-CN" altLang="en-US" sz="1333" dirty="0" smtClea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或相当</a:t>
              </a:r>
              <a:endParaRPr lang="ms-MY" sz="1333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965614" y="2786064"/>
              <a:ext cx="959108" cy="3154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133" dirty="0" smtClea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语言水平</a:t>
              </a:r>
              <a:endParaRPr lang="zh-CN" altLang="en-US" sz="2133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grpSp>
          <p:nvGrpSpPr>
            <p:cNvPr id="14" name="Group 47"/>
            <p:cNvGrpSpPr/>
            <p:nvPr/>
          </p:nvGrpSpPr>
          <p:grpSpPr>
            <a:xfrm>
              <a:off x="3000364" y="1428742"/>
              <a:ext cx="883120" cy="1227378"/>
              <a:chOff x="3000364" y="1428742"/>
              <a:chExt cx="883120" cy="1227378"/>
            </a:xfrm>
          </p:grpSpPr>
          <p:cxnSp>
            <p:nvCxnSpPr>
              <p:cNvPr id="20" name="Straight Connector 19"/>
              <p:cNvCxnSpPr/>
              <p:nvPr/>
            </p:nvCxnSpPr>
            <p:spPr>
              <a:xfrm rot="5400000">
                <a:off x="3072596" y="2298136"/>
                <a:ext cx="714380" cy="1588"/>
              </a:xfrm>
              <a:prstGeom prst="line">
                <a:avLst/>
              </a:prstGeom>
              <a:ln w="12700">
                <a:solidFill>
                  <a:srgbClr val="063D5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Oval 20"/>
              <p:cNvSpPr/>
              <p:nvPr/>
            </p:nvSpPr>
            <p:spPr>
              <a:xfrm>
                <a:off x="3000364" y="1428742"/>
                <a:ext cx="883120" cy="883120"/>
              </a:xfrm>
              <a:prstGeom prst="ellipse">
                <a:avLst/>
              </a:prstGeom>
              <a:solidFill>
                <a:srgbClr val="063D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16" name="Group 46"/>
          <p:cNvGrpSpPr/>
          <p:nvPr/>
        </p:nvGrpSpPr>
        <p:grpSpPr>
          <a:xfrm>
            <a:off x="709342" y="1904990"/>
            <a:ext cx="2052886" cy="3109990"/>
            <a:chOff x="532006" y="1428742"/>
            <a:chExt cx="1539664" cy="2332493"/>
          </a:xfrm>
        </p:grpSpPr>
        <p:sp>
          <p:nvSpPr>
            <p:cNvPr id="56" name="Rectangle 55"/>
            <p:cNvSpPr/>
            <p:nvPr/>
          </p:nvSpPr>
          <p:spPr>
            <a:xfrm>
              <a:off x="532006" y="3143254"/>
              <a:ext cx="1539664" cy="6179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333" dirty="0" smtClea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经济学</a:t>
              </a:r>
              <a:endParaRPr lang="ms-MY" altLang="zh-CN" sz="1333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1333" dirty="0" smtClea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管理学</a:t>
              </a:r>
              <a:endParaRPr lang="en-US" altLang="zh-CN" sz="1333" dirty="0" smtClean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1333" dirty="0" smtClea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或相当</a:t>
              </a:r>
              <a:r>
                <a:rPr lang="ms-MY" sz="1333" dirty="0" smtClea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 </a:t>
              </a:r>
              <a:endParaRPr lang="ms-MY" sz="1333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822474" y="2786064"/>
              <a:ext cx="959108" cy="3154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133" dirty="0" smtClean="0">
                  <a:solidFill>
                    <a:schemeClr val="bg2">
                      <a:lumMod val="25000"/>
                    </a:schemeClr>
                  </a:solidFill>
                  <a:cs typeface="+mn-ea"/>
                  <a:sym typeface="+mn-lt"/>
                </a:rPr>
                <a:t>学士学位</a:t>
              </a:r>
              <a:endParaRPr lang="zh-CN" altLang="en-US" sz="2133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endParaRPr>
            </a:p>
          </p:txBody>
        </p:sp>
        <p:grpSp>
          <p:nvGrpSpPr>
            <p:cNvPr id="17" name="Group 45"/>
            <p:cNvGrpSpPr/>
            <p:nvPr/>
          </p:nvGrpSpPr>
          <p:grpSpPr>
            <a:xfrm>
              <a:off x="857224" y="1428742"/>
              <a:ext cx="883120" cy="1227378"/>
              <a:chOff x="857224" y="1428742"/>
              <a:chExt cx="883120" cy="1227378"/>
            </a:xfrm>
          </p:grpSpPr>
          <p:cxnSp>
            <p:nvCxnSpPr>
              <p:cNvPr id="8" name="Straight Connector 7"/>
              <p:cNvCxnSpPr/>
              <p:nvPr/>
            </p:nvCxnSpPr>
            <p:spPr>
              <a:xfrm rot="5400000">
                <a:off x="929456" y="2298136"/>
                <a:ext cx="714380" cy="1588"/>
              </a:xfrm>
              <a:prstGeom prst="line">
                <a:avLst/>
              </a:prstGeom>
              <a:ln w="127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Oval 8"/>
              <p:cNvSpPr/>
              <p:nvPr/>
            </p:nvSpPr>
            <p:spPr>
              <a:xfrm>
                <a:off x="857224" y="1428742"/>
                <a:ext cx="883120" cy="883120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>
                  <a:cs typeface="+mn-ea"/>
                  <a:sym typeface="+mn-lt"/>
                </a:endParaRPr>
              </a:p>
            </p:txBody>
          </p:sp>
        </p:grpSp>
      </p:grpSp>
      <p:sp>
        <p:nvSpPr>
          <p:cNvPr id="51" name="TextBox 1">
            <a:extLst>
              <a:ext uri="{FF2B5EF4-FFF2-40B4-BE49-F238E27FC236}">
                <a16:creationId xmlns="" xmlns:a16="http://schemas.microsoft.com/office/drawing/2014/main" id="{C21737E4-AA53-4DCB-B21F-56E706A45640}"/>
              </a:ext>
            </a:extLst>
          </p:cNvPr>
          <p:cNvSpPr txBox="1"/>
          <p:nvPr/>
        </p:nvSpPr>
        <p:spPr>
          <a:xfrm>
            <a:off x="618243" y="328481"/>
            <a:ext cx="1744468" cy="492443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400" dirty="0" smtClean="0">
                <a:solidFill>
                  <a:srgbClr val="063D54"/>
                </a:solidFill>
                <a:cs typeface="+mn-ea"/>
                <a:sym typeface="+mn-lt"/>
              </a:rPr>
              <a:t>2.1 </a:t>
            </a:r>
            <a:r>
              <a:rPr lang="zh-CN" altLang="en-US" sz="2400" dirty="0" smtClean="0">
                <a:solidFill>
                  <a:srgbClr val="063D54"/>
                </a:solidFill>
                <a:cs typeface="+mn-ea"/>
                <a:sym typeface="+mn-lt"/>
              </a:rPr>
              <a:t>入学要求</a:t>
            </a:r>
            <a:endParaRPr lang="en-US" altLang="zh-CN" sz="2400" dirty="0">
              <a:solidFill>
                <a:srgbClr val="063D54"/>
              </a:solidFill>
              <a:cs typeface="+mn-ea"/>
              <a:sym typeface="+mn-lt"/>
            </a:endParaRPr>
          </a:p>
        </p:txBody>
      </p:sp>
      <p:grpSp>
        <p:nvGrpSpPr>
          <p:cNvPr id="49" name="Group 27"/>
          <p:cNvGrpSpPr/>
          <p:nvPr/>
        </p:nvGrpSpPr>
        <p:grpSpPr>
          <a:xfrm flipH="1">
            <a:off x="1568176" y="2332095"/>
            <a:ext cx="325419" cy="324714"/>
            <a:chOff x="4570491" y="4810943"/>
            <a:chExt cx="356535" cy="356535"/>
          </a:xfrm>
          <a:solidFill>
            <a:schemeClr val="bg1"/>
          </a:solidFill>
        </p:grpSpPr>
        <p:sp>
          <p:nvSpPr>
            <p:cNvPr id="50" name="Freeform 57"/>
            <p:cNvSpPr>
              <a:spLocks noEditPoints="1"/>
            </p:cNvSpPr>
            <p:nvPr/>
          </p:nvSpPr>
          <p:spPr bwMode="auto">
            <a:xfrm>
              <a:off x="4570491" y="4810943"/>
              <a:ext cx="111935" cy="356535"/>
            </a:xfrm>
            <a:custGeom>
              <a:avLst/>
              <a:gdLst>
                <a:gd name="T0" fmla="*/ 32 w 40"/>
                <a:gd name="T1" fmla="*/ 24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24 h 128"/>
                <a:gd name="T10" fmla="*/ 0 w 40"/>
                <a:gd name="T11" fmla="*/ 40 h 128"/>
                <a:gd name="T12" fmla="*/ 8 w 40"/>
                <a:gd name="T13" fmla="*/ 56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56 h 128"/>
                <a:gd name="T22" fmla="*/ 40 w 40"/>
                <a:gd name="T23" fmla="*/ 40 h 128"/>
                <a:gd name="T24" fmla="*/ 32 w 40"/>
                <a:gd name="T25" fmla="*/ 24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20 h 128"/>
                <a:gd name="T34" fmla="*/ 20 w 40"/>
                <a:gd name="T35" fmla="*/ 20 h 128"/>
                <a:gd name="T36" fmla="*/ 16 w 40"/>
                <a:gd name="T37" fmla="*/ 20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60 h 128"/>
                <a:gd name="T48" fmla="*/ 20 w 40"/>
                <a:gd name="T49" fmla="*/ 60 h 128"/>
                <a:gd name="T50" fmla="*/ 24 w 40"/>
                <a:gd name="T51" fmla="*/ 60 h 128"/>
                <a:gd name="T52" fmla="*/ 24 w 40"/>
                <a:gd name="T53" fmla="*/ 116 h 128"/>
                <a:gd name="T54" fmla="*/ 31 w 40"/>
                <a:gd name="T55" fmla="*/ 43 h 128"/>
                <a:gd name="T56" fmla="*/ 31 w 40"/>
                <a:gd name="T57" fmla="*/ 44 h 128"/>
                <a:gd name="T58" fmla="*/ 30 w 40"/>
                <a:gd name="T59" fmla="*/ 47 h 128"/>
                <a:gd name="T60" fmla="*/ 30 w 40"/>
                <a:gd name="T61" fmla="*/ 47 h 128"/>
                <a:gd name="T62" fmla="*/ 27 w 40"/>
                <a:gd name="T63" fmla="*/ 50 h 128"/>
                <a:gd name="T64" fmla="*/ 27 w 40"/>
                <a:gd name="T65" fmla="*/ 50 h 128"/>
                <a:gd name="T66" fmla="*/ 24 w 40"/>
                <a:gd name="T67" fmla="*/ 51 h 128"/>
                <a:gd name="T68" fmla="*/ 20 w 40"/>
                <a:gd name="T69" fmla="*/ 52 h 128"/>
                <a:gd name="T70" fmla="*/ 16 w 40"/>
                <a:gd name="T71" fmla="*/ 51 h 128"/>
                <a:gd name="T72" fmla="*/ 13 w 40"/>
                <a:gd name="T73" fmla="*/ 50 h 128"/>
                <a:gd name="T74" fmla="*/ 13 w 40"/>
                <a:gd name="T75" fmla="*/ 50 h 128"/>
                <a:gd name="T76" fmla="*/ 10 w 40"/>
                <a:gd name="T77" fmla="*/ 47 h 128"/>
                <a:gd name="T78" fmla="*/ 10 w 40"/>
                <a:gd name="T79" fmla="*/ 47 h 128"/>
                <a:gd name="T80" fmla="*/ 9 w 40"/>
                <a:gd name="T81" fmla="*/ 44 h 128"/>
                <a:gd name="T82" fmla="*/ 9 w 40"/>
                <a:gd name="T83" fmla="*/ 43 h 128"/>
                <a:gd name="T84" fmla="*/ 8 w 40"/>
                <a:gd name="T85" fmla="*/ 40 h 128"/>
                <a:gd name="T86" fmla="*/ 9 w 40"/>
                <a:gd name="T87" fmla="*/ 37 h 128"/>
                <a:gd name="T88" fmla="*/ 9 w 40"/>
                <a:gd name="T89" fmla="*/ 36 h 128"/>
                <a:gd name="T90" fmla="*/ 10 w 40"/>
                <a:gd name="T91" fmla="*/ 33 h 128"/>
                <a:gd name="T92" fmla="*/ 10 w 40"/>
                <a:gd name="T93" fmla="*/ 33 h 128"/>
                <a:gd name="T94" fmla="*/ 13 w 40"/>
                <a:gd name="T95" fmla="*/ 30 h 128"/>
                <a:gd name="T96" fmla="*/ 13 w 40"/>
                <a:gd name="T97" fmla="*/ 30 h 128"/>
                <a:gd name="T98" fmla="*/ 16 w 40"/>
                <a:gd name="T99" fmla="*/ 29 h 128"/>
                <a:gd name="T100" fmla="*/ 20 w 40"/>
                <a:gd name="T101" fmla="*/ 28 h 128"/>
                <a:gd name="T102" fmla="*/ 24 w 40"/>
                <a:gd name="T103" fmla="*/ 29 h 128"/>
                <a:gd name="T104" fmla="*/ 27 w 40"/>
                <a:gd name="T105" fmla="*/ 30 h 128"/>
                <a:gd name="T106" fmla="*/ 27 w 40"/>
                <a:gd name="T107" fmla="*/ 30 h 128"/>
                <a:gd name="T108" fmla="*/ 30 w 40"/>
                <a:gd name="T109" fmla="*/ 33 h 128"/>
                <a:gd name="T110" fmla="*/ 30 w 40"/>
                <a:gd name="T111" fmla="*/ 33 h 128"/>
                <a:gd name="T112" fmla="*/ 31 w 40"/>
                <a:gd name="T113" fmla="*/ 36 h 128"/>
                <a:gd name="T114" fmla="*/ 31 w 40"/>
                <a:gd name="T115" fmla="*/ 37 h 128"/>
                <a:gd name="T116" fmla="*/ 32 w 40"/>
                <a:gd name="T117" fmla="*/ 40 h 128"/>
                <a:gd name="T118" fmla="*/ 31 w 40"/>
                <a:gd name="T119" fmla="*/ 4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050">
                <a:latin typeface="Heiti SC Light"/>
                <a:ea typeface="Heiti SC Light"/>
                <a:cs typeface="Heiti SC Light"/>
              </a:endParaRPr>
            </a:p>
          </p:txBody>
        </p:sp>
        <p:sp>
          <p:nvSpPr>
            <p:cNvPr id="53" name="Freeform 58"/>
            <p:cNvSpPr>
              <a:spLocks noEditPoints="1"/>
            </p:cNvSpPr>
            <p:nvPr/>
          </p:nvSpPr>
          <p:spPr bwMode="auto">
            <a:xfrm>
              <a:off x="4815091" y="4810943"/>
              <a:ext cx="111935" cy="356535"/>
            </a:xfrm>
            <a:custGeom>
              <a:avLst/>
              <a:gdLst>
                <a:gd name="T0" fmla="*/ 32 w 40"/>
                <a:gd name="T1" fmla="*/ 24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24 h 128"/>
                <a:gd name="T10" fmla="*/ 0 w 40"/>
                <a:gd name="T11" fmla="*/ 40 h 128"/>
                <a:gd name="T12" fmla="*/ 8 w 40"/>
                <a:gd name="T13" fmla="*/ 56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56 h 128"/>
                <a:gd name="T22" fmla="*/ 40 w 40"/>
                <a:gd name="T23" fmla="*/ 40 h 128"/>
                <a:gd name="T24" fmla="*/ 32 w 40"/>
                <a:gd name="T25" fmla="*/ 24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20 h 128"/>
                <a:gd name="T34" fmla="*/ 20 w 40"/>
                <a:gd name="T35" fmla="*/ 20 h 128"/>
                <a:gd name="T36" fmla="*/ 16 w 40"/>
                <a:gd name="T37" fmla="*/ 20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60 h 128"/>
                <a:gd name="T48" fmla="*/ 20 w 40"/>
                <a:gd name="T49" fmla="*/ 60 h 128"/>
                <a:gd name="T50" fmla="*/ 24 w 40"/>
                <a:gd name="T51" fmla="*/ 60 h 128"/>
                <a:gd name="T52" fmla="*/ 24 w 40"/>
                <a:gd name="T53" fmla="*/ 116 h 128"/>
                <a:gd name="T54" fmla="*/ 31 w 40"/>
                <a:gd name="T55" fmla="*/ 43 h 128"/>
                <a:gd name="T56" fmla="*/ 31 w 40"/>
                <a:gd name="T57" fmla="*/ 44 h 128"/>
                <a:gd name="T58" fmla="*/ 30 w 40"/>
                <a:gd name="T59" fmla="*/ 47 h 128"/>
                <a:gd name="T60" fmla="*/ 30 w 40"/>
                <a:gd name="T61" fmla="*/ 47 h 128"/>
                <a:gd name="T62" fmla="*/ 27 w 40"/>
                <a:gd name="T63" fmla="*/ 50 h 128"/>
                <a:gd name="T64" fmla="*/ 27 w 40"/>
                <a:gd name="T65" fmla="*/ 50 h 128"/>
                <a:gd name="T66" fmla="*/ 24 w 40"/>
                <a:gd name="T67" fmla="*/ 51 h 128"/>
                <a:gd name="T68" fmla="*/ 20 w 40"/>
                <a:gd name="T69" fmla="*/ 52 h 128"/>
                <a:gd name="T70" fmla="*/ 16 w 40"/>
                <a:gd name="T71" fmla="*/ 51 h 128"/>
                <a:gd name="T72" fmla="*/ 13 w 40"/>
                <a:gd name="T73" fmla="*/ 50 h 128"/>
                <a:gd name="T74" fmla="*/ 13 w 40"/>
                <a:gd name="T75" fmla="*/ 50 h 128"/>
                <a:gd name="T76" fmla="*/ 10 w 40"/>
                <a:gd name="T77" fmla="*/ 47 h 128"/>
                <a:gd name="T78" fmla="*/ 10 w 40"/>
                <a:gd name="T79" fmla="*/ 47 h 128"/>
                <a:gd name="T80" fmla="*/ 9 w 40"/>
                <a:gd name="T81" fmla="*/ 44 h 128"/>
                <a:gd name="T82" fmla="*/ 9 w 40"/>
                <a:gd name="T83" fmla="*/ 43 h 128"/>
                <a:gd name="T84" fmla="*/ 8 w 40"/>
                <a:gd name="T85" fmla="*/ 40 h 128"/>
                <a:gd name="T86" fmla="*/ 9 w 40"/>
                <a:gd name="T87" fmla="*/ 37 h 128"/>
                <a:gd name="T88" fmla="*/ 9 w 40"/>
                <a:gd name="T89" fmla="*/ 36 h 128"/>
                <a:gd name="T90" fmla="*/ 10 w 40"/>
                <a:gd name="T91" fmla="*/ 33 h 128"/>
                <a:gd name="T92" fmla="*/ 10 w 40"/>
                <a:gd name="T93" fmla="*/ 33 h 128"/>
                <a:gd name="T94" fmla="*/ 13 w 40"/>
                <a:gd name="T95" fmla="*/ 30 h 128"/>
                <a:gd name="T96" fmla="*/ 13 w 40"/>
                <a:gd name="T97" fmla="*/ 30 h 128"/>
                <a:gd name="T98" fmla="*/ 16 w 40"/>
                <a:gd name="T99" fmla="*/ 29 h 128"/>
                <a:gd name="T100" fmla="*/ 20 w 40"/>
                <a:gd name="T101" fmla="*/ 28 h 128"/>
                <a:gd name="T102" fmla="*/ 24 w 40"/>
                <a:gd name="T103" fmla="*/ 29 h 128"/>
                <a:gd name="T104" fmla="*/ 27 w 40"/>
                <a:gd name="T105" fmla="*/ 30 h 128"/>
                <a:gd name="T106" fmla="*/ 27 w 40"/>
                <a:gd name="T107" fmla="*/ 30 h 128"/>
                <a:gd name="T108" fmla="*/ 30 w 40"/>
                <a:gd name="T109" fmla="*/ 33 h 128"/>
                <a:gd name="T110" fmla="*/ 30 w 40"/>
                <a:gd name="T111" fmla="*/ 33 h 128"/>
                <a:gd name="T112" fmla="*/ 31 w 40"/>
                <a:gd name="T113" fmla="*/ 36 h 128"/>
                <a:gd name="T114" fmla="*/ 31 w 40"/>
                <a:gd name="T115" fmla="*/ 37 h 128"/>
                <a:gd name="T116" fmla="*/ 32 w 40"/>
                <a:gd name="T117" fmla="*/ 40 h 128"/>
                <a:gd name="T118" fmla="*/ 31 w 40"/>
                <a:gd name="T119" fmla="*/ 4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050">
                <a:latin typeface="Heiti SC Light"/>
                <a:ea typeface="Heiti SC Light"/>
                <a:cs typeface="Heiti SC Light"/>
              </a:endParaRPr>
            </a:p>
          </p:txBody>
        </p:sp>
        <p:sp>
          <p:nvSpPr>
            <p:cNvPr id="54" name="Freeform 59"/>
            <p:cNvSpPr>
              <a:spLocks noEditPoints="1"/>
            </p:cNvSpPr>
            <p:nvPr/>
          </p:nvSpPr>
          <p:spPr bwMode="auto">
            <a:xfrm>
              <a:off x="4693482" y="4810943"/>
              <a:ext cx="110554" cy="356535"/>
            </a:xfrm>
            <a:custGeom>
              <a:avLst/>
              <a:gdLst>
                <a:gd name="T0" fmla="*/ 32 w 40"/>
                <a:gd name="T1" fmla="*/ 72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72 h 128"/>
                <a:gd name="T10" fmla="*/ 0 w 40"/>
                <a:gd name="T11" fmla="*/ 88 h 128"/>
                <a:gd name="T12" fmla="*/ 8 w 40"/>
                <a:gd name="T13" fmla="*/ 104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104 h 128"/>
                <a:gd name="T22" fmla="*/ 40 w 40"/>
                <a:gd name="T23" fmla="*/ 88 h 128"/>
                <a:gd name="T24" fmla="*/ 32 w 40"/>
                <a:gd name="T25" fmla="*/ 72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68 h 128"/>
                <a:gd name="T34" fmla="*/ 20 w 40"/>
                <a:gd name="T35" fmla="*/ 68 h 128"/>
                <a:gd name="T36" fmla="*/ 16 w 40"/>
                <a:gd name="T37" fmla="*/ 68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108 h 128"/>
                <a:gd name="T48" fmla="*/ 20 w 40"/>
                <a:gd name="T49" fmla="*/ 108 h 128"/>
                <a:gd name="T50" fmla="*/ 24 w 40"/>
                <a:gd name="T51" fmla="*/ 108 h 128"/>
                <a:gd name="T52" fmla="*/ 24 w 40"/>
                <a:gd name="T53" fmla="*/ 116 h 128"/>
                <a:gd name="T54" fmla="*/ 31 w 40"/>
                <a:gd name="T55" fmla="*/ 91 h 128"/>
                <a:gd name="T56" fmla="*/ 31 w 40"/>
                <a:gd name="T57" fmla="*/ 92 h 128"/>
                <a:gd name="T58" fmla="*/ 30 w 40"/>
                <a:gd name="T59" fmla="*/ 95 h 128"/>
                <a:gd name="T60" fmla="*/ 30 w 40"/>
                <a:gd name="T61" fmla="*/ 95 h 128"/>
                <a:gd name="T62" fmla="*/ 27 w 40"/>
                <a:gd name="T63" fmla="*/ 98 h 128"/>
                <a:gd name="T64" fmla="*/ 27 w 40"/>
                <a:gd name="T65" fmla="*/ 98 h 128"/>
                <a:gd name="T66" fmla="*/ 24 w 40"/>
                <a:gd name="T67" fmla="*/ 99 h 128"/>
                <a:gd name="T68" fmla="*/ 20 w 40"/>
                <a:gd name="T69" fmla="*/ 100 h 128"/>
                <a:gd name="T70" fmla="*/ 16 w 40"/>
                <a:gd name="T71" fmla="*/ 99 h 128"/>
                <a:gd name="T72" fmla="*/ 13 w 40"/>
                <a:gd name="T73" fmla="*/ 98 h 128"/>
                <a:gd name="T74" fmla="*/ 13 w 40"/>
                <a:gd name="T75" fmla="*/ 98 h 128"/>
                <a:gd name="T76" fmla="*/ 10 w 40"/>
                <a:gd name="T77" fmla="*/ 95 h 128"/>
                <a:gd name="T78" fmla="*/ 10 w 40"/>
                <a:gd name="T79" fmla="*/ 95 h 128"/>
                <a:gd name="T80" fmla="*/ 9 w 40"/>
                <a:gd name="T81" fmla="*/ 92 h 128"/>
                <a:gd name="T82" fmla="*/ 9 w 40"/>
                <a:gd name="T83" fmla="*/ 91 h 128"/>
                <a:gd name="T84" fmla="*/ 8 w 40"/>
                <a:gd name="T85" fmla="*/ 88 h 128"/>
                <a:gd name="T86" fmla="*/ 9 w 40"/>
                <a:gd name="T87" fmla="*/ 85 h 128"/>
                <a:gd name="T88" fmla="*/ 9 w 40"/>
                <a:gd name="T89" fmla="*/ 84 h 128"/>
                <a:gd name="T90" fmla="*/ 10 w 40"/>
                <a:gd name="T91" fmla="*/ 81 h 128"/>
                <a:gd name="T92" fmla="*/ 10 w 40"/>
                <a:gd name="T93" fmla="*/ 81 h 128"/>
                <a:gd name="T94" fmla="*/ 13 w 40"/>
                <a:gd name="T95" fmla="*/ 78 h 128"/>
                <a:gd name="T96" fmla="*/ 13 w 40"/>
                <a:gd name="T97" fmla="*/ 78 h 128"/>
                <a:gd name="T98" fmla="*/ 16 w 40"/>
                <a:gd name="T99" fmla="*/ 77 h 128"/>
                <a:gd name="T100" fmla="*/ 20 w 40"/>
                <a:gd name="T101" fmla="*/ 76 h 128"/>
                <a:gd name="T102" fmla="*/ 24 w 40"/>
                <a:gd name="T103" fmla="*/ 77 h 128"/>
                <a:gd name="T104" fmla="*/ 27 w 40"/>
                <a:gd name="T105" fmla="*/ 78 h 128"/>
                <a:gd name="T106" fmla="*/ 27 w 40"/>
                <a:gd name="T107" fmla="*/ 78 h 128"/>
                <a:gd name="T108" fmla="*/ 30 w 40"/>
                <a:gd name="T109" fmla="*/ 81 h 128"/>
                <a:gd name="T110" fmla="*/ 30 w 40"/>
                <a:gd name="T111" fmla="*/ 81 h 128"/>
                <a:gd name="T112" fmla="*/ 31 w 40"/>
                <a:gd name="T113" fmla="*/ 84 h 128"/>
                <a:gd name="T114" fmla="*/ 31 w 40"/>
                <a:gd name="T115" fmla="*/ 85 h 128"/>
                <a:gd name="T116" fmla="*/ 32 w 40"/>
                <a:gd name="T117" fmla="*/ 88 h 128"/>
                <a:gd name="T118" fmla="*/ 31 w 40"/>
                <a:gd name="T119" fmla="*/ 9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72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" y="76"/>
                    <a:pt x="0" y="81"/>
                    <a:pt x="0" y="88"/>
                  </a:cubicBezTo>
                  <a:cubicBezTo>
                    <a:pt x="0" y="95"/>
                    <a:pt x="3" y="100"/>
                    <a:pt x="8" y="104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7" y="100"/>
                    <a:pt x="40" y="95"/>
                    <a:pt x="40" y="88"/>
                  </a:cubicBezTo>
                  <a:cubicBezTo>
                    <a:pt x="40" y="81"/>
                    <a:pt x="37" y="76"/>
                    <a:pt x="32" y="72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8"/>
                    <a:pt x="21" y="68"/>
                    <a:pt x="20" y="68"/>
                  </a:cubicBezTo>
                  <a:cubicBezTo>
                    <a:pt x="19" y="68"/>
                    <a:pt x="17" y="68"/>
                    <a:pt x="16" y="68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7" y="108"/>
                    <a:pt x="19" y="108"/>
                    <a:pt x="20" y="108"/>
                  </a:cubicBezTo>
                  <a:cubicBezTo>
                    <a:pt x="21" y="108"/>
                    <a:pt x="23" y="108"/>
                    <a:pt x="24" y="108"/>
                  </a:cubicBezTo>
                  <a:lnTo>
                    <a:pt x="24" y="116"/>
                  </a:lnTo>
                  <a:close/>
                  <a:moveTo>
                    <a:pt x="31" y="91"/>
                  </a:move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0" y="94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9" y="96"/>
                    <a:pt x="28" y="97"/>
                    <a:pt x="27" y="98"/>
                  </a:cubicBezTo>
                  <a:cubicBezTo>
                    <a:pt x="27" y="98"/>
                    <a:pt x="27" y="98"/>
                    <a:pt x="27" y="98"/>
                  </a:cubicBezTo>
                  <a:cubicBezTo>
                    <a:pt x="26" y="98"/>
                    <a:pt x="25" y="99"/>
                    <a:pt x="24" y="99"/>
                  </a:cubicBezTo>
                  <a:cubicBezTo>
                    <a:pt x="23" y="100"/>
                    <a:pt x="21" y="100"/>
                    <a:pt x="20" y="100"/>
                  </a:cubicBezTo>
                  <a:cubicBezTo>
                    <a:pt x="19" y="100"/>
                    <a:pt x="17" y="100"/>
                    <a:pt x="16" y="99"/>
                  </a:cubicBezTo>
                  <a:cubicBezTo>
                    <a:pt x="15" y="99"/>
                    <a:pt x="14" y="98"/>
                    <a:pt x="13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2" y="97"/>
                    <a:pt x="11" y="96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94"/>
                    <a:pt x="9" y="93"/>
                    <a:pt x="9" y="92"/>
                  </a:cubicBezTo>
                  <a:cubicBezTo>
                    <a:pt x="9" y="92"/>
                    <a:pt x="9" y="92"/>
                    <a:pt x="9" y="91"/>
                  </a:cubicBezTo>
                  <a:cubicBezTo>
                    <a:pt x="8" y="90"/>
                    <a:pt x="8" y="89"/>
                    <a:pt x="8" y="88"/>
                  </a:cubicBezTo>
                  <a:cubicBezTo>
                    <a:pt x="8" y="87"/>
                    <a:pt x="8" y="86"/>
                    <a:pt x="9" y="85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3"/>
                    <a:pt x="10" y="82"/>
                    <a:pt x="10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1" y="80"/>
                    <a:pt x="12" y="79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4" y="78"/>
                    <a:pt x="15" y="77"/>
                    <a:pt x="16" y="77"/>
                  </a:cubicBezTo>
                  <a:cubicBezTo>
                    <a:pt x="17" y="76"/>
                    <a:pt x="19" y="76"/>
                    <a:pt x="20" y="76"/>
                  </a:cubicBezTo>
                  <a:cubicBezTo>
                    <a:pt x="21" y="76"/>
                    <a:pt x="23" y="76"/>
                    <a:pt x="24" y="77"/>
                  </a:cubicBezTo>
                  <a:cubicBezTo>
                    <a:pt x="25" y="77"/>
                    <a:pt x="26" y="78"/>
                    <a:pt x="27" y="78"/>
                  </a:cubicBezTo>
                  <a:cubicBezTo>
                    <a:pt x="27" y="78"/>
                    <a:pt x="27" y="78"/>
                    <a:pt x="27" y="78"/>
                  </a:cubicBezTo>
                  <a:cubicBezTo>
                    <a:pt x="28" y="79"/>
                    <a:pt x="29" y="80"/>
                    <a:pt x="3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82"/>
                    <a:pt x="31" y="83"/>
                    <a:pt x="31" y="84"/>
                  </a:cubicBezTo>
                  <a:cubicBezTo>
                    <a:pt x="31" y="84"/>
                    <a:pt x="31" y="84"/>
                    <a:pt x="31" y="85"/>
                  </a:cubicBezTo>
                  <a:cubicBezTo>
                    <a:pt x="32" y="86"/>
                    <a:pt x="32" y="87"/>
                    <a:pt x="32" y="88"/>
                  </a:cubicBezTo>
                  <a:cubicBezTo>
                    <a:pt x="32" y="89"/>
                    <a:pt x="32" y="90"/>
                    <a:pt x="31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050">
                <a:latin typeface="Heiti SC Light"/>
                <a:ea typeface="Heiti SC Light"/>
                <a:cs typeface="Heiti SC Light"/>
              </a:endParaRPr>
            </a:p>
          </p:txBody>
        </p:sp>
      </p:grpSp>
      <p:grpSp>
        <p:nvGrpSpPr>
          <p:cNvPr id="83" name="Group 40"/>
          <p:cNvGrpSpPr/>
          <p:nvPr/>
        </p:nvGrpSpPr>
        <p:grpSpPr>
          <a:xfrm flipH="1">
            <a:off x="3765781" y="2236440"/>
            <a:ext cx="365952" cy="422093"/>
            <a:chOff x="5284944" y="4097872"/>
            <a:chExt cx="356535" cy="356535"/>
          </a:xfrm>
          <a:solidFill>
            <a:schemeClr val="bg1"/>
          </a:solidFill>
        </p:grpSpPr>
        <p:sp>
          <p:nvSpPr>
            <p:cNvPr id="84" name="Freeform 41"/>
            <p:cNvSpPr>
              <a:spLocks noEditPoints="1"/>
            </p:cNvSpPr>
            <p:nvPr/>
          </p:nvSpPr>
          <p:spPr bwMode="auto">
            <a:xfrm>
              <a:off x="5284944" y="4097872"/>
              <a:ext cx="356535" cy="356535"/>
            </a:xfrm>
            <a:custGeom>
              <a:avLst/>
              <a:gdLst>
                <a:gd name="T0" fmla="*/ 83 w 128"/>
                <a:gd name="T1" fmla="*/ 40 h 128"/>
                <a:gd name="T2" fmla="*/ 64 w 128"/>
                <a:gd name="T3" fmla="*/ 0 h 128"/>
                <a:gd name="T4" fmla="*/ 36 w 128"/>
                <a:gd name="T5" fmla="*/ 41 h 128"/>
                <a:gd name="T6" fmla="*/ 32 w 128"/>
                <a:gd name="T7" fmla="*/ 43 h 128"/>
                <a:gd name="T8" fmla="*/ 12 w 128"/>
                <a:gd name="T9" fmla="*/ 40 h 128"/>
                <a:gd name="T10" fmla="*/ 0 w 128"/>
                <a:gd name="T11" fmla="*/ 116 h 128"/>
                <a:gd name="T12" fmla="*/ 24 w 128"/>
                <a:gd name="T13" fmla="*/ 128 h 128"/>
                <a:gd name="T14" fmla="*/ 35 w 128"/>
                <a:gd name="T15" fmla="*/ 121 h 128"/>
                <a:gd name="T16" fmla="*/ 36 w 128"/>
                <a:gd name="T17" fmla="*/ 121 h 128"/>
                <a:gd name="T18" fmla="*/ 76 w 128"/>
                <a:gd name="T19" fmla="*/ 128 h 128"/>
                <a:gd name="T20" fmla="*/ 112 w 128"/>
                <a:gd name="T21" fmla="*/ 120 h 128"/>
                <a:gd name="T22" fmla="*/ 114 w 128"/>
                <a:gd name="T23" fmla="*/ 109 h 128"/>
                <a:gd name="T24" fmla="*/ 121 w 128"/>
                <a:gd name="T25" fmla="*/ 88 h 128"/>
                <a:gd name="T26" fmla="*/ 124 w 128"/>
                <a:gd name="T27" fmla="*/ 67 h 128"/>
                <a:gd name="T28" fmla="*/ 128 w 128"/>
                <a:gd name="T29" fmla="*/ 58 h 128"/>
                <a:gd name="T30" fmla="*/ 117 w 128"/>
                <a:gd name="T31" fmla="*/ 42 h 128"/>
                <a:gd name="T32" fmla="*/ 24 w 128"/>
                <a:gd name="T33" fmla="*/ 120 h 128"/>
                <a:gd name="T34" fmla="*/ 8 w 128"/>
                <a:gd name="T35" fmla="*/ 116 h 128"/>
                <a:gd name="T36" fmla="*/ 12 w 128"/>
                <a:gd name="T37" fmla="*/ 48 h 128"/>
                <a:gd name="T38" fmla="*/ 28 w 128"/>
                <a:gd name="T39" fmla="*/ 52 h 128"/>
                <a:gd name="T40" fmla="*/ 120 w 128"/>
                <a:gd name="T41" fmla="*/ 58 h 128"/>
                <a:gd name="T42" fmla="*/ 104 w 128"/>
                <a:gd name="T43" fmla="*/ 64 h 128"/>
                <a:gd name="T44" fmla="*/ 104 w 128"/>
                <a:gd name="T45" fmla="*/ 68 h 128"/>
                <a:gd name="T46" fmla="*/ 118 w 128"/>
                <a:gd name="T47" fmla="*/ 75 h 128"/>
                <a:gd name="T48" fmla="*/ 100 w 128"/>
                <a:gd name="T49" fmla="*/ 84 h 128"/>
                <a:gd name="T50" fmla="*/ 100 w 128"/>
                <a:gd name="T51" fmla="*/ 88 h 128"/>
                <a:gd name="T52" fmla="*/ 113 w 128"/>
                <a:gd name="T53" fmla="*/ 96 h 128"/>
                <a:gd name="T54" fmla="*/ 96 w 128"/>
                <a:gd name="T55" fmla="*/ 104 h 128"/>
                <a:gd name="T56" fmla="*/ 96 w 128"/>
                <a:gd name="T57" fmla="*/ 108 h 128"/>
                <a:gd name="T58" fmla="*/ 106 w 128"/>
                <a:gd name="T59" fmla="*/ 114 h 128"/>
                <a:gd name="T60" fmla="*/ 98 w 128"/>
                <a:gd name="T61" fmla="*/ 120 h 128"/>
                <a:gd name="T62" fmla="*/ 54 w 128"/>
                <a:gd name="T63" fmla="*/ 117 h 128"/>
                <a:gd name="T64" fmla="*/ 32 w 128"/>
                <a:gd name="T65" fmla="*/ 110 h 128"/>
                <a:gd name="T66" fmla="*/ 35 w 128"/>
                <a:gd name="T67" fmla="*/ 50 h 128"/>
                <a:gd name="T68" fmla="*/ 60 w 128"/>
                <a:gd name="T69" fmla="*/ 12 h 128"/>
                <a:gd name="T70" fmla="*/ 76 w 128"/>
                <a:gd name="T71" fmla="*/ 27 h 128"/>
                <a:gd name="T72" fmla="*/ 115 w 128"/>
                <a:gd name="T73" fmla="*/ 50 h 128"/>
                <a:gd name="T74" fmla="*/ 120 w 128"/>
                <a:gd name="T75" fmla="*/ 5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8" h="128">
                  <a:moveTo>
                    <a:pt x="117" y="42"/>
                  </a:moveTo>
                  <a:cubicBezTo>
                    <a:pt x="112" y="41"/>
                    <a:pt x="100" y="41"/>
                    <a:pt x="83" y="40"/>
                  </a:cubicBezTo>
                  <a:cubicBezTo>
                    <a:pt x="84" y="36"/>
                    <a:pt x="84" y="33"/>
                    <a:pt x="84" y="27"/>
                  </a:cubicBezTo>
                  <a:cubicBezTo>
                    <a:pt x="84" y="13"/>
                    <a:pt x="73" y="0"/>
                    <a:pt x="64" y="0"/>
                  </a:cubicBezTo>
                  <a:cubicBezTo>
                    <a:pt x="57" y="0"/>
                    <a:pt x="52" y="5"/>
                    <a:pt x="52" y="12"/>
                  </a:cubicBezTo>
                  <a:cubicBezTo>
                    <a:pt x="52" y="20"/>
                    <a:pt x="49" y="34"/>
                    <a:pt x="36" y="41"/>
                  </a:cubicBezTo>
                  <a:cubicBezTo>
                    <a:pt x="35" y="41"/>
                    <a:pt x="32" y="43"/>
                    <a:pt x="32" y="43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0" y="41"/>
                    <a:pt x="27" y="40"/>
                    <a:pt x="24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5" y="40"/>
                    <a:pt x="0" y="45"/>
                    <a:pt x="0" y="52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3"/>
                    <a:pt x="5" y="128"/>
                    <a:pt x="12" y="128"/>
                  </a:cubicBezTo>
                  <a:cubicBezTo>
                    <a:pt x="24" y="128"/>
                    <a:pt x="24" y="128"/>
                    <a:pt x="24" y="128"/>
                  </a:cubicBezTo>
                  <a:cubicBezTo>
                    <a:pt x="29" y="128"/>
                    <a:pt x="33" y="125"/>
                    <a:pt x="35" y="121"/>
                  </a:cubicBezTo>
                  <a:cubicBezTo>
                    <a:pt x="35" y="121"/>
                    <a:pt x="35" y="121"/>
                    <a:pt x="35" y="121"/>
                  </a:cubicBezTo>
                  <a:cubicBezTo>
                    <a:pt x="35" y="121"/>
                    <a:pt x="35" y="121"/>
                    <a:pt x="36" y="121"/>
                  </a:cubicBezTo>
                  <a:cubicBezTo>
                    <a:pt x="36" y="121"/>
                    <a:pt x="36" y="121"/>
                    <a:pt x="36" y="121"/>
                  </a:cubicBezTo>
                  <a:cubicBezTo>
                    <a:pt x="38" y="122"/>
                    <a:pt x="43" y="123"/>
                    <a:pt x="52" y="125"/>
                  </a:cubicBezTo>
                  <a:cubicBezTo>
                    <a:pt x="54" y="126"/>
                    <a:pt x="65" y="128"/>
                    <a:pt x="76" y="128"/>
                  </a:cubicBezTo>
                  <a:cubicBezTo>
                    <a:pt x="98" y="128"/>
                    <a:pt x="98" y="128"/>
                    <a:pt x="98" y="128"/>
                  </a:cubicBezTo>
                  <a:cubicBezTo>
                    <a:pt x="105" y="128"/>
                    <a:pt x="109" y="125"/>
                    <a:pt x="112" y="120"/>
                  </a:cubicBezTo>
                  <a:cubicBezTo>
                    <a:pt x="112" y="120"/>
                    <a:pt x="113" y="118"/>
                    <a:pt x="114" y="116"/>
                  </a:cubicBezTo>
                  <a:cubicBezTo>
                    <a:pt x="115" y="114"/>
                    <a:pt x="115" y="112"/>
                    <a:pt x="114" y="109"/>
                  </a:cubicBezTo>
                  <a:cubicBezTo>
                    <a:pt x="118" y="106"/>
                    <a:pt x="120" y="102"/>
                    <a:pt x="121" y="99"/>
                  </a:cubicBezTo>
                  <a:cubicBezTo>
                    <a:pt x="122" y="94"/>
                    <a:pt x="122" y="90"/>
                    <a:pt x="121" y="88"/>
                  </a:cubicBezTo>
                  <a:cubicBezTo>
                    <a:pt x="123" y="85"/>
                    <a:pt x="125" y="82"/>
                    <a:pt x="126" y="77"/>
                  </a:cubicBezTo>
                  <a:cubicBezTo>
                    <a:pt x="127" y="73"/>
                    <a:pt x="126" y="70"/>
                    <a:pt x="124" y="67"/>
                  </a:cubicBezTo>
                  <a:cubicBezTo>
                    <a:pt x="127" y="65"/>
                    <a:pt x="128" y="61"/>
                    <a:pt x="128" y="58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28" y="57"/>
                    <a:pt x="128" y="57"/>
                    <a:pt x="128" y="56"/>
                  </a:cubicBezTo>
                  <a:cubicBezTo>
                    <a:pt x="128" y="51"/>
                    <a:pt x="125" y="44"/>
                    <a:pt x="117" y="42"/>
                  </a:cubicBezTo>
                  <a:close/>
                  <a:moveTo>
                    <a:pt x="28" y="116"/>
                  </a:moveTo>
                  <a:cubicBezTo>
                    <a:pt x="28" y="118"/>
                    <a:pt x="26" y="120"/>
                    <a:pt x="24" y="120"/>
                  </a:cubicBezTo>
                  <a:cubicBezTo>
                    <a:pt x="12" y="120"/>
                    <a:pt x="12" y="120"/>
                    <a:pt x="12" y="120"/>
                  </a:cubicBezTo>
                  <a:cubicBezTo>
                    <a:pt x="10" y="120"/>
                    <a:pt x="8" y="118"/>
                    <a:pt x="8" y="116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26" y="48"/>
                    <a:pt x="28" y="50"/>
                    <a:pt x="28" y="52"/>
                  </a:cubicBezTo>
                  <a:lnTo>
                    <a:pt x="28" y="116"/>
                  </a:lnTo>
                  <a:close/>
                  <a:moveTo>
                    <a:pt x="120" y="58"/>
                  </a:moveTo>
                  <a:cubicBezTo>
                    <a:pt x="120" y="60"/>
                    <a:pt x="119" y="64"/>
                    <a:pt x="112" y="64"/>
                  </a:cubicBezTo>
                  <a:cubicBezTo>
                    <a:pt x="106" y="64"/>
                    <a:pt x="104" y="64"/>
                    <a:pt x="104" y="64"/>
                  </a:cubicBezTo>
                  <a:cubicBezTo>
                    <a:pt x="103" y="64"/>
                    <a:pt x="102" y="65"/>
                    <a:pt x="102" y="66"/>
                  </a:cubicBezTo>
                  <a:cubicBezTo>
                    <a:pt x="102" y="67"/>
                    <a:pt x="103" y="68"/>
                    <a:pt x="104" y="68"/>
                  </a:cubicBezTo>
                  <a:cubicBezTo>
                    <a:pt x="104" y="68"/>
                    <a:pt x="106" y="68"/>
                    <a:pt x="112" y="68"/>
                  </a:cubicBezTo>
                  <a:cubicBezTo>
                    <a:pt x="118" y="68"/>
                    <a:pt x="119" y="73"/>
                    <a:pt x="118" y="75"/>
                  </a:cubicBezTo>
                  <a:cubicBezTo>
                    <a:pt x="118" y="78"/>
                    <a:pt x="116" y="84"/>
                    <a:pt x="110" y="84"/>
                  </a:cubicBezTo>
                  <a:cubicBezTo>
                    <a:pt x="103" y="84"/>
                    <a:pt x="100" y="84"/>
                    <a:pt x="100" y="84"/>
                  </a:cubicBezTo>
                  <a:cubicBezTo>
                    <a:pt x="99" y="84"/>
                    <a:pt x="98" y="85"/>
                    <a:pt x="98" y="86"/>
                  </a:cubicBezTo>
                  <a:cubicBezTo>
                    <a:pt x="98" y="87"/>
                    <a:pt x="99" y="88"/>
                    <a:pt x="100" y="88"/>
                  </a:cubicBezTo>
                  <a:cubicBezTo>
                    <a:pt x="100" y="88"/>
                    <a:pt x="105" y="88"/>
                    <a:pt x="108" y="88"/>
                  </a:cubicBezTo>
                  <a:cubicBezTo>
                    <a:pt x="115" y="88"/>
                    <a:pt x="114" y="93"/>
                    <a:pt x="113" y="96"/>
                  </a:cubicBezTo>
                  <a:cubicBezTo>
                    <a:pt x="112" y="100"/>
                    <a:pt x="111" y="104"/>
                    <a:pt x="103" y="104"/>
                  </a:cubicBezTo>
                  <a:cubicBezTo>
                    <a:pt x="100" y="104"/>
                    <a:pt x="96" y="104"/>
                    <a:pt x="96" y="104"/>
                  </a:cubicBezTo>
                  <a:cubicBezTo>
                    <a:pt x="95" y="104"/>
                    <a:pt x="94" y="105"/>
                    <a:pt x="94" y="106"/>
                  </a:cubicBezTo>
                  <a:cubicBezTo>
                    <a:pt x="94" y="107"/>
                    <a:pt x="95" y="108"/>
                    <a:pt x="96" y="108"/>
                  </a:cubicBezTo>
                  <a:cubicBezTo>
                    <a:pt x="96" y="108"/>
                    <a:pt x="99" y="108"/>
                    <a:pt x="102" y="108"/>
                  </a:cubicBezTo>
                  <a:cubicBezTo>
                    <a:pt x="107" y="108"/>
                    <a:pt x="107" y="112"/>
                    <a:pt x="106" y="114"/>
                  </a:cubicBezTo>
                  <a:cubicBezTo>
                    <a:pt x="106" y="115"/>
                    <a:pt x="105" y="116"/>
                    <a:pt x="105" y="117"/>
                  </a:cubicBezTo>
                  <a:cubicBezTo>
                    <a:pt x="104" y="119"/>
                    <a:pt x="102" y="120"/>
                    <a:pt x="98" y="120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65" y="120"/>
                    <a:pt x="54" y="118"/>
                    <a:pt x="54" y="117"/>
                  </a:cubicBezTo>
                  <a:cubicBezTo>
                    <a:pt x="37" y="114"/>
                    <a:pt x="36" y="113"/>
                    <a:pt x="35" y="113"/>
                  </a:cubicBezTo>
                  <a:cubicBezTo>
                    <a:pt x="35" y="113"/>
                    <a:pt x="32" y="112"/>
                    <a:pt x="32" y="110"/>
                  </a:cubicBezTo>
                  <a:cubicBezTo>
                    <a:pt x="32" y="54"/>
                    <a:pt x="32" y="54"/>
                    <a:pt x="32" y="54"/>
                  </a:cubicBezTo>
                  <a:cubicBezTo>
                    <a:pt x="32" y="52"/>
                    <a:pt x="33" y="51"/>
                    <a:pt x="35" y="50"/>
                  </a:cubicBezTo>
                  <a:cubicBezTo>
                    <a:pt x="35" y="50"/>
                    <a:pt x="36" y="50"/>
                    <a:pt x="36" y="50"/>
                  </a:cubicBezTo>
                  <a:cubicBezTo>
                    <a:pt x="54" y="42"/>
                    <a:pt x="60" y="26"/>
                    <a:pt x="60" y="12"/>
                  </a:cubicBezTo>
                  <a:cubicBezTo>
                    <a:pt x="60" y="10"/>
                    <a:pt x="62" y="8"/>
                    <a:pt x="64" y="8"/>
                  </a:cubicBezTo>
                  <a:cubicBezTo>
                    <a:pt x="68" y="8"/>
                    <a:pt x="76" y="16"/>
                    <a:pt x="76" y="27"/>
                  </a:cubicBezTo>
                  <a:cubicBezTo>
                    <a:pt x="76" y="36"/>
                    <a:pt x="75" y="38"/>
                    <a:pt x="72" y="48"/>
                  </a:cubicBezTo>
                  <a:cubicBezTo>
                    <a:pt x="112" y="48"/>
                    <a:pt x="112" y="49"/>
                    <a:pt x="115" y="50"/>
                  </a:cubicBezTo>
                  <a:cubicBezTo>
                    <a:pt x="120" y="51"/>
                    <a:pt x="120" y="54"/>
                    <a:pt x="120" y="56"/>
                  </a:cubicBezTo>
                  <a:cubicBezTo>
                    <a:pt x="120" y="57"/>
                    <a:pt x="120" y="57"/>
                    <a:pt x="120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050">
                <a:latin typeface="Heiti SC Light"/>
                <a:ea typeface="Heiti SC Light"/>
                <a:cs typeface="Heiti SC Light"/>
              </a:endParaRPr>
            </a:p>
          </p:txBody>
        </p:sp>
        <p:sp>
          <p:nvSpPr>
            <p:cNvPr id="85" name="Freeform 42"/>
            <p:cNvSpPr>
              <a:spLocks noEditPoints="1"/>
            </p:cNvSpPr>
            <p:nvPr/>
          </p:nvSpPr>
          <p:spPr bwMode="auto">
            <a:xfrm>
              <a:off x="5318110" y="4386693"/>
              <a:ext cx="33166" cy="34548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050">
                <a:latin typeface="Heiti SC Light"/>
                <a:ea typeface="Heiti SC Light"/>
                <a:cs typeface="Heiti SC Light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/>
          <a:srcRect l="1458" t="2470" b="2516"/>
          <a:stretch/>
        </p:blipFill>
        <p:spPr>
          <a:xfrm>
            <a:off x="5164667" y="912543"/>
            <a:ext cx="6045199" cy="5115724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186459" y="4182534"/>
            <a:ext cx="1005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accent6"/>
                </a:solidFill>
              </a:rPr>
              <a:t>公共</a:t>
            </a:r>
            <a:r>
              <a:rPr kumimoji="1" lang="en-US" altLang="zh-CN" dirty="0" smtClean="0">
                <a:solidFill>
                  <a:schemeClr val="accent6"/>
                </a:solidFill>
              </a:rPr>
              <a:t>6</a:t>
            </a:r>
            <a:r>
              <a:rPr kumimoji="1" lang="zh-CN" altLang="en-US" dirty="0" smtClean="0">
                <a:solidFill>
                  <a:schemeClr val="accent6"/>
                </a:solidFill>
              </a:rPr>
              <a:t>级</a:t>
            </a:r>
            <a:endParaRPr kumimoji="1" lang="zh-CN" altLang="en-US" dirty="0">
              <a:solidFill>
                <a:schemeClr val="accent6"/>
              </a:solidFill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11169526" y="4690534"/>
            <a:ext cx="1005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>
                <a:solidFill>
                  <a:schemeClr val="accent1">
                    <a:lumMod val="50000"/>
                    <a:lumOff val="50000"/>
                  </a:schemeClr>
                </a:solidFill>
              </a:rPr>
              <a:t>专业</a:t>
            </a:r>
            <a:r>
              <a:rPr kumimoji="1" lang="zh-CN" altLang="zh-CN" dirty="0">
                <a:solidFill>
                  <a:schemeClr val="accent1">
                    <a:lumMod val="50000"/>
                    <a:lumOff val="50000"/>
                  </a:schemeClr>
                </a:solidFill>
              </a:rPr>
              <a:t>4</a:t>
            </a:r>
            <a:r>
              <a:rPr kumimoji="1" lang="zh-CN" altLang="en-US" dirty="0" smtClean="0">
                <a:solidFill>
                  <a:schemeClr val="accent1">
                    <a:lumMod val="50000"/>
                    <a:lumOff val="50000"/>
                  </a:schemeClr>
                </a:solidFill>
              </a:rPr>
              <a:t>级</a:t>
            </a:r>
            <a:endParaRPr kumimoji="1" lang="zh-CN" altLang="en-US" dirty="0">
              <a:solidFill>
                <a:schemeClr val="accent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5232399" y="6056812"/>
            <a:ext cx="6790267" cy="675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 smtClean="0"/>
              <a:t>CEFR: </a:t>
            </a:r>
            <a:r>
              <a:rPr lang="en-US" altLang="zh-CN" sz="1600" dirty="0"/>
              <a:t>level </a:t>
            </a:r>
            <a:r>
              <a:rPr lang="en-US" altLang="zh-CN" sz="1600" dirty="0" smtClean="0"/>
              <a:t>B2   IELTS</a:t>
            </a:r>
            <a:r>
              <a:rPr lang="en-US" altLang="zh-CN" sz="1600" dirty="0"/>
              <a:t>: </a:t>
            </a:r>
            <a:r>
              <a:rPr lang="en-US" altLang="zh-CN" sz="1600" dirty="0" smtClean="0"/>
              <a:t>5.5</a:t>
            </a:r>
          </a:p>
          <a:p>
            <a:pPr>
              <a:lnSpc>
                <a:spcPct val="120000"/>
              </a:lnSpc>
            </a:pPr>
            <a:r>
              <a:rPr lang="en-US" altLang="zh-CN" sz="1600" dirty="0"/>
              <a:t>TOEFL: 560 paper-based or 225 computer-based or 87 internet-</a:t>
            </a:r>
            <a:r>
              <a:rPr lang="en-US" altLang="zh-CN" sz="1600" dirty="0" smtClean="0"/>
              <a:t>based</a:t>
            </a:r>
            <a:endParaRPr lang="en-US" altLang="zh-CN" sz="1600" dirty="0"/>
          </a:p>
        </p:txBody>
      </p:sp>
    </p:spTree>
    <p:extLst>
      <p:ext uri="{BB962C8B-B14F-4D97-AF65-F5344CB8AC3E}">
        <p14:creationId xmlns:p14="http://schemas.microsoft.com/office/powerpoint/2010/main" val="323815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93906" y="3667282"/>
            <a:ext cx="2110089" cy="10905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方法：网申</a:t>
            </a:r>
            <a:endParaRPr lang="en-US" altLang="zh-CN" dirty="0" smtClean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时间：前一年</a:t>
            </a:r>
            <a:r>
              <a:rPr lang="en-US" altLang="zh-CN" dirty="0" smtClean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12</a:t>
            </a: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月至次年</a:t>
            </a:r>
            <a:r>
              <a:rPr lang="en-US" altLang="zh-CN" dirty="0" smtClean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3</a:t>
            </a: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月中旬</a:t>
            </a:r>
            <a:endParaRPr lang="en-US" dirty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91635" y="3144863"/>
            <a:ext cx="2114631" cy="283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267"/>
              </a:lnSpc>
              <a:spcAft>
                <a:spcPts val="800"/>
              </a:spcAft>
            </a:pPr>
            <a:r>
              <a:rPr lang="zh-CN" altLang="en-US" sz="1600" cap="all" spc="27" dirty="0" smtClean="0">
                <a:solidFill>
                  <a:schemeClr val="accent1"/>
                </a:solidFill>
                <a:latin typeface="Lato" panose="020F0502020204030203" pitchFamily="34" charset="0"/>
              </a:rPr>
              <a:t>时间和方法</a:t>
            </a:r>
            <a:endParaRPr lang="zh-CN" altLang="en-US" sz="1600" cap="all" spc="27" dirty="0">
              <a:solidFill>
                <a:schemeClr val="accent1"/>
              </a:solidFill>
              <a:latin typeface="Lato" panose="020F0502020204030203" pitchFamily="34" charset="0"/>
            </a:endParaRPr>
          </a:p>
        </p:txBody>
      </p:sp>
      <p:sp>
        <p:nvSpPr>
          <p:cNvPr id="31" name="Freeform 27"/>
          <p:cNvSpPr>
            <a:spLocks noEditPoints="1"/>
          </p:cNvSpPr>
          <p:nvPr/>
        </p:nvSpPr>
        <p:spPr bwMode="auto">
          <a:xfrm>
            <a:off x="1523511" y="2295682"/>
            <a:ext cx="650876" cy="650876"/>
          </a:xfrm>
          <a:custGeom>
            <a:avLst/>
            <a:gdLst>
              <a:gd name="T0" fmla="*/ 0 w 188"/>
              <a:gd name="T1" fmla="*/ 8 h 187"/>
              <a:gd name="T2" fmla="*/ 3 w 188"/>
              <a:gd name="T3" fmla="*/ 3 h 187"/>
              <a:gd name="T4" fmla="*/ 9 w 188"/>
              <a:gd name="T5" fmla="*/ 0 h 187"/>
              <a:gd name="T6" fmla="*/ 180 w 188"/>
              <a:gd name="T7" fmla="*/ 0 h 187"/>
              <a:gd name="T8" fmla="*/ 185 w 188"/>
              <a:gd name="T9" fmla="*/ 3 h 187"/>
              <a:gd name="T10" fmla="*/ 188 w 188"/>
              <a:gd name="T11" fmla="*/ 8 h 187"/>
              <a:gd name="T12" fmla="*/ 188 w 188"/>
              <a:gd name="T13" fmla="*/ 147 h 187"/>
              <a:gd name="T14" fmla="*/ 185 w 188"/>
              <a:gd name="T15" fmla="*/ 153 h 187"/>
              <a:gd name="T16" fmla="*/ 180 w 188"/>
              <a:gd name="T17" fmla="*/ 156 h 187"/>
              <a:gd name="T18" fmla="*/ 113 w 188"/>
              <a:gd name="T19" fmla="*/ 156 h 187"/>
              <a:gd name="T20" fmla="*/ 116 w 188"/>
              <a:gd name="T21" fmla="*/ 180 h 187"/>
              <a:gd name="T22" fmla="*/ 121 w 188"/>
              <a:gd name="T23" fmla="*/ 186 h 187"/>
              <a:gd name="T24" fmla="*/ 121 w 188"/>
              <a:gd name="T25" fmla="*/ 186 h 187"/>
              <a:gd name="T26" fmla="*/ 120 w 188"/>
              <a:gd name="T27" fmla="*/ 187 h 187"/>
              <a:gd name="T28" fmla="*/ 117 w 188"/>
              <a:gd name="T29" fmla="*/ 187 h 187"/>
              <a:gd name="T30" fmla="*/ 116 w 188"/>
              <a:gd name="T31" fmla="*/ 187 h 187"/>
              <a:gd name="T32" fmla="*/ 73 w 188"/>
              <a:gd name="T33" fmla="*/ 187 h 187"/>
              <a:gd name="T34" fmla="*/ 67 w 188"/>
              <a:gd name="T35" fmla="*/ 186 h 187"/>
              <a:gd name="T36" fmla="*/ 67 w 188"/>
              <a:gd name="T37" fmla="*/ 186 h 187"/>
              <a:gd name="T38" fmla="*/ 72 w 188"/>
              <a:gd name="T39" fmla="*/ 180 h 187"/>
              <a:gd name="T40" fmla="*/ 75 w 188"/>
              <a:gd name="T41" fmla="*/ 156 h 187"/>
              <a:gd name="T42" fmla="*/ 9 w 188"/>
              <a:gd name="T43" fmla="*/ 156 h 187"/>
              <a:gd name="T44" fmla="*/ 3 w 188"/>
              <a:gd name="T45" fmla="*/ 153 h 187"/>
              <a:gd name="T46" fmla="*/ 0 w 188"/>
              <a:gd name="T47" fmla="*/ 147 h 187"/>
              <a:gd name="T48" fmla="*/ 0 w 188"/>
              <a:gd name="T49" fmla="*/ 8 h 187"/>
              <a:gd name="T50" fmla="*/ 11 w 188"/>
              <a:gd name="T51" fmla="*/ 117 h 187"/>
              <a:gd name="T52" fmla="*/ 177 w 188"/>
              <a:gd name="T53" fmla="*/ 117 h 187"/>
              <a:gd name="T54" fmla="*/ 177 w 188"/>
              <a:gd name="T55" fmla="*/ 11 h 187"/>
              <a:gd name="T56" fmla="*/ 11 w 188"/>
              <a:gd name="T57" fmla="*/ 11 h 187"/>
              <a:gd name="T58" fmla="*/ 11 w 188"/>
              <a:gd name="T59" fmla="*/ 117 h 187"/>
              <a:gd name="T60" fmla="*/ 90 w 188"/>
              <a:gd name="T61" fmla="*/ 130 h 187"/>
              <a:gd name="T62" fmla="*/ 89 w 188"/>
              <a:gd name="T63" fmla="*/ 134 h 187"/>
              <a:gd name="T64" fmla="*/ 90 w 188"/>
              <a:gd name="T65" fmla="*/ 138 h 187"/>
              <a:gd name="T66" fmla="*/ 94 w 188"/>
              <a:gd name="T67" fmla="*/ 139 h 187"/>
              <a:gd name="T68" fmla="*/ 98 w 188"/>
              <a:gd name="T69" fmla="*/ 138 h 187"/>
              <a:gd name="T70" fmla="*/ 99 w 188"/>
              <a:gd name="T71" fmla="*/ 134 h 187"/>
              <a:gd name="T72" fmla="*/ 98 w 188"/>
              <a:gd name="T73" fmla="*/ 130 h 187"/>
              <a:gd name="T74" fmla="*/ 94 w 188"/>
              <a:gd name="T75" fmla="*/ 129 h 187"/>
              <a:gd name="T76" fmla="*/ 90 w 188"/>
              <a:gd name="T77" fmla="*/ 130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88" h="187">
                <a:moveTo>
                  <a:pt x="0" y="8"/>
                </a:moveTo>
                <a:cubicBezTo>
                  <a:pt x="0" y="6"/>
                  <a:pt x="1" y="4"/>
                  <a:pt x="3" y="3"/>
                </a:cubicBezTo>
                <a:cubicBezTo>
                  <a:pt x="4" y="1"/>
                  <a:pt x="6" y="0"/>
                  <a:pt x="9" y="0"/>
                </a:cubicBezTo>
                <a:cubicBezTo>
                  <a:pt x="180" y="0"/>
                  <a:pt x="180" y="0"/>
                  <a:pt x="180" y="0"/>
                </a:cubicBezTo>
                <a:cubicBezTo>
                  <a:pt x="182" y="0"/>
                  <a:pt x="184" y="1"/>
                  <a:pt x="185" y="3"/>
                </a:cubicBezTo>
                <a:cubicBezTo>
                  <a:pt x="187" y="4"/>
                  <a:pt x="188" y="6"/>
                  <a:pt x="188" y="8"/>
                </a:cubicBezTo>
                <a:cubicBezTo>
                  <a:pt x="188" y="147"/>
                  <a:pt x="188" y="147"/>
                  <a:pt x="188" y="147"/>
                </a:cubicBezTo>
                <a:cubicBezTo>
                  <a:pt x="188" y="150"/>
                  <a:pt x="187" y="152"/>
                  <a:pt x="185" y="153"/>
                </a:cubicBezTo>
                <a:cubicBezTo>
                  <a:pt x="184" y="155"/>
                  <a:pt x="182" y="156"/>
                  <a:pt x="180" y="156"/>
                </a:cubicBezTo>
                <a:cubicBezTo>
                  <a:pt x="113" y="156"/>
                  <a:pt x="113" y="156"/>
                  <a:pt x="113" y="156"/>
                </a:cubicBezTo>
                <a:cubicBezTo>
                  <a:pt x="116" y="180"/>
                  <a:pt x="116" y="180"/>
                  <a:pt x="116" y="180"/>
                </a:cubicBezTo>
                <a:cubicBezTo>
                  <a:pt x="121" y="186"/>
                  <a:pt x="121" y="186"/>
                  <a:pt x="121" y="186"/>
                </a:cubicBezTo>
                <a:cubicBezTo>
                  <a:pt x="121" y="186"/>
                  <a:pt x="121" y="186"/>
                  <a:pt x="121" y="186"/>
                </a:cubicBezTo>
                <a:cubicBezTo>
                  <a:pt x="121" y="187"/>
                  <a:pt x="121" y="187"/>
                  <a:pt x="120" y="187"/>
                </a:cubicBezTo>
                <a:cubicBezTo>
                  <a:pt x="119" y="187"/>
                  <a:pt x="118" y="187"/>
                  <a:pt x="117" y="187"/>
                </a:cubicBezTo>
                <a:cubicBezTo>
                  <a:pt x="116" y="187"/>
                  <a:pt x="116" y="187"/>
                  <a:pt x="116" y="187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9" y="187"/>
                  <a:pt x="67" y="187"/>
                  <a:pt x="67" y="186"/>
                </a:cubicBezTo>
                <a:cubicBezTo>
                  <a:pt x="67" y="186"/>
                  <a:pt x="67" y="186"/>
                  <a:pt x="67" y="186"/>
                </a:cubicBezTo>
                <a:cubicBezTo>
                  <a:pt x="72" y="180"/>
                  <a:pt x="72" y="180"/>
                  <a:pt x="72" y="180"/>
                </a:cubicBezTo>
                <a:cubicBezTo>
                  <a:pt x="75" y="156"/>
                  <a:pt x="75" y="156"/>
                  <a:pt x="75" y="156"/>
                </a:cubicBezTo>
                <a:cubicBezTo>
                  <a:pt x="9" y="156"/>
                  <a:pt x="9" y="156"/>
                  <a:pt x="9" y="156"/>
                </a:cubicBezTo>
                <a:cubicBezTo>
                  <a:pt x="6" y="156"/>
                  <a:pt x="4" y="155"/>
                  <a:pt x="3" y="153"/>
                </a:cubicBezTo>
                <a:cubicBezTo>
                  <a:pt x="1" y="152"/>
                  <a:pt x="0" y="150"/>
                  <a:pt x="0" y="147"/>
                </a:cubicBezTo>
                <a:lnTo>
                  <a:pt x="0" y="8"/>
                </a:lnTo>
                <a:close/>
                <a:moveTo>
                  <a:pt x="11" y="117"/>
                </a:moveTo>
                <a:cubicBezTo>
                  <a:pt x="177" y="117"/>
                  <a:pt x="177" y="117"/>
                  <a:pt x="177" y="117"/>
                </a:cubicBezTo>
                <a:cubicBezTo>
                  <a:pt x="177" y="11"/>
                  <a:pt x="177" y="11"/>
                  <a:pt x="177" y="11"/>
                </a:cubicBezTo>
                <a:cubicBezTo>
                  <a:pt x="11" y="11"/>
                  <a:pt x="11" y="11"/>
                  <a:pt x="11" y="11"/>
                </a:cubicBezTo>
                <a:lnTo>
                  <a:pt x="11" y="117"/>
                </a:lnTo>
                <a:close/>
                <a:moveTo>
                  <a:pt x="90" y="130"/>
                </a:moveTo>
                <a:cubicBezTo>
                  <a:pt x="89" y="131"/>
                  <a:pt x="89" y="133"/>
                  <a:pt x="89" y="134"/>
                </a:cubicBezTo>
                <a:cubicBezTo>
                  <a:pt x="89" y="136"/>
                  <a:pt x="89" y="137"/>
                  <a:pt x="90" y="138"/>
                </a:cubicBezTo>
                <a:cubicBezTo>
                  <a:pt x="91" y="139"/>
                  <a:pt x="93" y="139"/>
                  <a:pt x="94" y="139"/>
                </a:cubicBezTo>
                <a:cubicBezTo>
                  <a:pt x="96" y="139"/>
                  <a:pt x="97" y="139"/>
                  <a:pt x="98" y="138"/>
                </a:cubicBezTo>
                <a:cubicBezTo>
                  <a:pt x="99" y="137"/>
                  <a:pt x="99" y="136"/>
                  <a:pt x="99" y="134"/>
                </a:cubicBezTo>
                <a:cubicBezTo>
                  <a:pt x="99" y="133"/>
                  <a:pt x="99" y="131"/>
                  <a:pt x="98" y="130"/>
                </a:cubicBezTo>
                <a:cubicBezTo>
                  <a:pt x="97" y="129"/>
                  <a:pt x="96" y="129"/>
                  <a:pt x="94" y="129"/>
                </a:cubicBezTo>
                <a:cubicBezTo>
                  <a:pt x="93" y="129"/>
                  <a:pt x="91" y="129"/>
                  <a:pt x="90" y="130"/>
                </a:cubicBezTo>
                <a:close/>
              </a:path>
            </a:pathLst>
          </a:custGeom>
          <a:solidFill>
            <a:srgbClr val="063D5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2400"/>
          </a:p>
        </p:txBody>
      </p:sp>
      <p:cxnSp>
        <p:nvCxnSpPr>
          <p:cNvPr id="6" name="Straight Connector 5"/>
          <p:cNvCxnSpPr/>
          <p:nvPr/>
        </p:nvCxnSpPr>
        <p:spPr>
          <a:xfrm>
            <a:off x="791635" y="3495832"/>
            <a:ext cx="211463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619630" y="3667280"/>
            <a:ext cx="2110089" cy="7581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动机信</a:t>
            </a:r>
            <a:endParaRPr lang="en-US" altLang="zh-CN" dirty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简历</a:t>
            </a:r>
            <a:endParaRPr lang="en-US" dirty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617359" y="3144863"/>
            <a:ext cx="2114631" cy="283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267"/>
              </a:lnSpc>
              <a:spcAft>
                <a:spcPts val="800"/>
              </a:spcAft>
            </a:pPr>
            <a:r>
              <a:rPr lang="zh-CN" altLang="en-US" sz="1600" cap="all" spc="27" dirty="0" smtClean="0">
                <a:solidFill>
                  <a:schemeClr val="accent1"/>
                </a:solidFill>
                <a:latin typeface="Lato" panose="020F0502020204030203" pitchFamily="34" charset="0"/>
              </a:rPr>
              <a:t>准备材料</a:t>
            </a:r>
            <a:endParaRPr lang="zh-CN" altLang="en-US" sz="1600" cap="all" spc="27" dirty="0">
              <a:solidFill>
                <a:schemeClr val="accent1"/>
              </a:solidFill>
              <a:latin typeface="Lato" panose="020F0502020204030203" pitchFamily="34" charset="0"/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3617359" y="3495832"/>
            <a:ext cx="211463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445353" y="3667280"/>
            <a:ext cx="2478513" cy="24981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护照</a:t>
            </a:r>
            <a:endParaRPr lang="en-US" altLang="zh-CN" dirty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高中毕业证</a:t>
            </a:r>
            <a:endParaRPr lang="en-US" altLang="zh-CN" dirty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本科毕业证</a:t>
            </a:r>
            <a:r>
              <a:rPr lang="zh-CN" altLang="en-US" dirty="0" smtClean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（毕业证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明）</a:t>
            </a:r>
            <a:endParaRPr lang="en-US" altLang="zh-CN" dirty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成绩单（英文）</a:t>
            </a:r>
            <a:endParaRPr lang="en-US" altLang="zh-CN" dirty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英语水平证书</a:t>
            </a:r>
            <a:endParaRPr lang="en-US" altLang="zh-CN" dirty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照片</a:t>
            </a:r>
            <a:endParaRPr lang="en-US" dirty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443083" y="3144863"/>
            <a:ext cx="2114631" cy="283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267"/>
              </a:lnSpc>
              <a:spcAft>
                <a:spcPts val="800"/>
              </a:spcAft>
            </a:pPr>
            <a:r>
              <a:rPr lang="zh-CN" altLang="en-US" sz="1600" cap="all" spc="27" dirty="0" smtClean="0">
                <a:solidFill>
                  <a:schemeClr val="accent1"/>
                </a:solidFill>
                <a:latin typeface="Lato" panose="020F0502020204030203" pitchFamily="34" charset="0"/>
              </a:rPr>
              <a:t>准备文件</a:t>
            </a:r>
            <a:endParaRPr lang="zh-CN" altLang="en-US" sz="1600" cap="all" spc="27" dirty="0">
              <a:solidFill>
                <a:schemeClr val="accent1"/>
              </a:solidFill>
              <a:latin typeface="Lato" panose="020F0502020204030203" pitchFamily="34" charset="0"/>
            </a:endParaRPr>
          </a:p>
        </p:txBody>
      </p:sp>
      <p:cxnSp>
        <p:nvCxnSpPr>
          <p:cNvPr id="71" name="Straight Connector 70"/>
          <p:cNvCxnSpPr/>
          <p:nvPr/>
        </p:nvCxnSpPr>
        <p:spPr>
          <a:xfrm>
            <a:off x="6443083" y="3495832"/>
            <a:ext cx="211463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9271077" y="3667280"/>
            <a:ext cx="2110089" cy="2313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1733"/>
              </a:lnSpc>
              <a:spcAft>
                <a:spcPts val="800"/>
              </a:spcAft>
            </a:pP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通过</a:t>
            </a:r>
            <a:r>
              <a:rPr lang="en-US" altLang="zh-CN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SKYPE</a:t>
            </a:r>
            <a:r>
              <a:rPr lang="zh-CN" altLang="en-US" dirty="0">
                <a:solidFill>
                  <a:schemeClr val="bg2">
                    <a:lumMod val="25000"/>
                  </a:schemeClr>
                </a:solidFill>
                <a:latin typeface="Lato" panose="020F0502020204030203" pitchFamily="34" charset="0"/>
              </a:rPr>
              <a:t>面试</a:t>
            </a:r>
            <a:endParaRPr lang="en-US" dirty="0">
              <a:solidFill>
                <a:schemeClr val="bg2">
                  <a:lumMod val="25000"/>
                </a:schemeClr>
              </a:solidFill>
              <a:latin typeface="Lato" panose="020F0502020204030203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9266535" y="3144863"/>
            <a:ext cx="2114631" cy="283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267"/>
              </a:lnSpc>
              <a:spcAft>
                <a:spcPts val="800"/>
              </a:spcAft>
            </a:pPr>
            <a:r>
              <a:rPr lang="zh-CN" altLang="en-US" sz="1600" cap="all" spc="27" dirty="0" smtClean="0">
                <a:solidFill>
                  <a:schemeClr val="accent1"/>
                </a:solidFill>
                <a:latin typeface="Lato" panose="020F0502020204030203" pitchFamily="34" charset="0"/>
              </a:rPr>
              <a:t>面试</a:t>
            </a:r>
            <a:endParaRPr lang="zh-CN" altLang="en-US" sz="1600" cap="all" spc="27" dirty="0">
              <a:solidFill>
                <a:schemeClr val="accent1"/>
              </a:solidFill>
              <a:latin typeface="Lato" panose="020F0502020204030203" pitchFamily="34" charset="0"/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>
            <a:off x="9268806" y="3495832"/>
            <a:ext cx="211463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Freeform 76"/>
          <p:cNvSpPr>
            <a:spLocks noEditPoints="1"/>
          </p:cNvSpPr>
          <p:nvPr/>
        </p:nvSpPr>
        <p:spPr bwMode="auto">
          <a:xfrm>
            <a:off x="9998127" y="2357608"/>
            <a:ext cx="655984" cy="588949"/>
          </a:xfrm>
          <a:custGeom>
            <a:avLst/>
            <a:gdLst>
              <a:gd name="T0" fmla="*/ 0 w 208"/>
              <a:gd name="T1" fmla="*/ 86 h 187"/>
              <a:gd name="T2" fmla="*/ 1 w 208"/>
              <a:gd name="T3" fmla="*/ 84 h 187"/>
              <a:gd name="T4" fmla="*/ 3 w 208"/>
              <a:gd name="T5" fmla="*/ 83 h 187"/>
              <a:gd name="T6" fmla="*/ 31 w 208"/>
              <a:gd name="T7" fmla="*/ 83 h 187"/>
              <a:gd name="T8" fmla="*/ 31 w 208"/>
              <a:gd name="T9" fmla="*/ 119 h 187"/>
              <a:gd name="T10" fmla="*/ 35 w 208"/>
              <a:gd name="T11" fmla="*/ 131 h 187"/>
              <a:gd name="T12" fmla="*/ 45 w 208"/>
              <a:gd name="T13" fmla="*/ 135 h 187"/>
              <a:gd name="T14" fmla="*/ 46 w 208"/>
              <a:gd name="T15" fmla="*/ 135 h 187"/>
              <a:gd name="T16" fmla="*/ 67 w 208"/>
              <a:gd name="T17" fmla="*/ 135 h 187"/>
              <a:gd name="T18" fmla="*/ 111 w 208"/>
              <a:gd name="T19" fmla="*/ 134 h 187"/>
              <a:gd name="T20" fmla="*/ 111 w 208"/>
              <a:gd name="T21" fmla="*/ 162 h 187"/>
              <a:gd name="T22" fmla="*/ 110 w 208"/>
              <a:gd name="T23" fmla="*/ 165 h 187"/>
              <a:gd name="T24" fmla="*/ 107 w 208"/>
              <a:gd name="T25" fmla="*/ 166 h 187"/>
              <a:gd name="T26" fmla="*/ 41 w 208"/>
              <a:gd name="T27" fmla="*/ 166 h 187"/>
              <a:gd name="T28" fmla="*/ 21 w 208"/>
              <a:gd name="T29" fmla="*/ 187 h 187"/>
              <a:gd name="T30" fmla="*/ 21 w 208"/>
              <a:gd name="T31" fmla="*/ 166 h 187"/>
              <a:gd name="T32" fmla="*/ 3 w 208"/>
              <a:gd name="T33" fmla="*/ 166 h 187"/>
              <a:gd name="T34" fmla="*/ 1 w 208"/>
              <a:gd name="T35" fmla="*/ 165 h 187"/>
              <a:gd name="T36" fmla="*/ 0 w 208"/>
              <a:gd name="T37" fmla="*/ 162 h 187"/>
              <a:gd name="T38" fmla="*/ 0 w 208"/>
              <a:gd name="T39" fmla="*/ 86 h 187"/>
              <a:gd name="T40" fmla="*/ 41 w 208"/>
              <a:gd name="T41" fmla="*/ 5 h 187"/>
              <a:gd name="T42" fmla="*/ 43 w 208"/>
              <a:gd name="T43" fmla="*/ 1 h 187"/>
              <a:gd name="T44" fmla="*/ 47 w 208"/>
              <a:gd name="T45" fmla="*/ 0 h 187"/>
              <a:gd name="T46" fmla="*/ 203 w 208"/>
              <a:gd name="T47" fmla="*/ 0 h 187"/>
              <a:gd name="T48" fmla="*/ 206 w 208"/>
              <a:gd name="T49" fmla="*/ 1 h 187"/>
              <a:gd name="T50" fmla="*/ 208 w 208"/>
              <a:gd name="T51" fmla="*/ 5 h 187"/>
              <a:gd name="T52" fmla="*/ 208 w 208"/>
              <a:gd name="T53" fmla="*/ 119 h 187"/>
              <a:gd name="T54" fmla="*/ 206 w 208"/>
              <a:gd name="T55" fmla="*/ 123 h 187"/>
              <a:gd name="T56" fmla="*/ 203 w 208"/>
              <a:gd name="T57" fmla="*/ 124 h 187"/>
              <a:gd name="T58" fmla="*/ 177 w 208"/>
              <a:gd name="T59" fmla="*/ 124 h 187"/>
              <a:gd name="T60" fmla="*/ 177 w 208"/>
              <a:gd name="T61" fmla="*/ 156 h 187"/>
              <a:gd name="T62" fmla="*/ 145 w 208"/>
              <a:gd name="T63" fmla="*/ 124 h 187"/>
              <a:gd name="T64" fmla="*/ 47 w 208"/>
              <a:gd name="T65" fmla="*/ 124 h 187"/>
              <a:gd name="T66" fmla="*/ 43 w 208"/>
              <a:gd name="T67" fmla="*/ 123 h 187"/>
              <a:gd name="T68" fmla="*/ 41 w 208"/>
              <a:gd name="T69" fmla="*/ 119 h 187"/>
              <a:gd name="T70" fmla="*/ 41 w 208"/>
              <a:gd name="T71" fmla="*/ 5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08" h="187">
                <a:moveTo>
                  <a:pt x="0" y="86"/>
                </a:moveTo>
                <a:cubicBezTo>
                  <a:pt x="0" y="85"/>
                  <a:pt x="0" y="84"/>
                  <a:pt x="1" y="84"/>
                </a:cubicBezTo>
                <a:cubicBezTo>
                  <a:pt x="2" y="83"/>
                  <a:pt x="2" y="83"/>
                  <a:pt x="3" y="83"/>
                </a:cubicBezTo>
                <a:cubicBezTo>
                  <a:pt x="31" y="83"/>
                  <a:pt x="31" y="83"/>
                  <a:pt x="31" y="83"/>
                </a:cubicBezTo>
                <a:cubicBezTo>
                  <a:pt x="31" y="119"/>
                  <a:pt x="31" y="119"/>
                  <a:pt x="31" y="119"/>
                </a:cubicBezTo>
                <a:cubicBezTo>
                  <a:pt x="31" y="124"/>
                  <a:pt x="32" y="128"/>
                  <a:pt x="35" y="131"/>
                </a:cubicBezTo>
                <a:cubicBezTo>
                  <a:pt x="37" y="133"/>
                  <a:pt x="41" y="135"/>
                  <a:pt x="45" y="135"/>
                </a:cubicBezTo>
                <a:cubicBezTo>
                  <a:pt x="46" y="135"/>
                  <a:pt x="46" y="135"/>
                  <a:pt x="46" y="135"/>
                </a:cubicBezTo>
                <a:cubicBezTo>
                  <a:pt x="49" y="135"/>
                  <a:pt x="56" y="135"/>
                  <a:pt x="67" y="135"/>
                </a:cubicBezTo>
                <a:cubicBezTo>
                  <a:pt x="78" y="135"/>
                  <a:pt x="92" y="134"/>
                  <a:pt x="111" y="134"/>
                </a:cubicBezTo>
                <a:cubicBezTo>
                  <a:pt x="111" y="162"/>
                  <a:pt x="111" y="162"/>
                  <a:pt x="111" y="162"/>
                </a:cubicBezTo>
                <a:cubicBezTo>
                  <a:pt x="111" y="163"/>
                  <a:pt x="110" y="164"/>
                  <a:pt x="110" y="165"/>
                </a:cubicBezTo>
                <a:cubicBezTo>
                  <a:pt x="109" y="166"/>
                  <a:pt x="108" y="166"/>
                  <a:pt x="107" y="166"/>
                </a:cubicBezTo>
                <a:cubicBezTo>
                  <a:pt x="41" y="166"/>
                  <a:pt x="41" y="166"/>
                  <a:pt x="41" y="166"/>
                </a:cubicBezTo>
                <a:cubicBezTo>
                  <a:pt x="21" y="187"/>
                  <a:pt x="21" y="187"/>
                  <a:pt x="21" y="187"/>
                </a:cubicBezTo>
                <a:cubicBezTo>
                  <a:pt x="21" y="166"/>
                  <a:pt x="21" y="166"/>
                  <a:pt x="21" y="166"/>
                </a:cubicBezTo>
                <a:cubicBezTo>
                  <a:pt x="3" y="166"/>
                  <a:pt x="3" y="166"/>
                  <a:pt x="3" y="166"/>
                </a:cubicBezTo>
                <a:cubicBezTo>
                  <a:pt x="2" y="166"/>
                  <a:pt x="2" y="166"/>
                  <a:pt x="1" y="165"/>
                </a:cubicBezTo>
                <a:cubicBezTo>
                  <a:pt x="0" y="164"/>
                  <a:pt x="0" y="163"/>
                  <a:pt x="0" y="162"/>
                </a:cubicBezTo>
                <a:lnTo>
                  <a:pt x="0" y="86"/>
                </a:lnTo>
                <a:close/>
                <a:moveTo>
                  <a:pt x="41" y="5"/>
                </a:moveTo>
                <a:cubicBezTo>
                  <a:pt x="41" y="3"/>
                  <a:pt x="42" y="2"/>
                  <a:pt x="43" y="1"/>
                </a:cubicBezTo>
                <a:cubicBezTo>
                  <a:pt x="44" y="0"/>
                  <a:pt x="45" y="0"/>
                  <a:pt x="47" y="0"/>
                </a:cubicBezTo>
                <a:cubicBezTo>
                  <a:pt x="203" y="0"/>
                  <a:pt x="203" y="0"/>
                  <a:pt x="203" y="0"/>
                </a:cubicBezTo>
                <a:cubicBezTo>
                  <a:pt x="204" y="0"/>
                  <a:pt x="205" y="0"/>
                  <a:pt x="206" y="1"/>
                </a:cubicBezTo>
                <a:cubicBezTo>
                  <a:pt x="207" y="2"/>
                  <a:pt x="208" y="3"/>
                  <a:pt x="208" y="5"/>
                </a:cubicBezTo>
                <a:cubicBezTo>
                  <a:pt x="208" y="119"/>
                  <a:pt x="208" y="119"/>
                  <a:pt x="208" y="119"/>
                </a:cubicBezTo>
                <a:cubicBezTo>
                  <a:pt x="208" y="121"/>
                  <a:pt x="207" y="122"/>
                  <a:pt x="206" y="123"/>
                </a:cubicBezTo>
                <a:cubicBezTo>
                  <a:pt x="205" y="124"/>
                  <a:pt x="204" y="124"/>
                  <a:pt x="203" y="124"/>
                </a:cubicBezTo>
                <a:cubicBezTo>
                  <a:pt x="177" y="124"/>
                  <a:pt x="177" y="124"/>
                  <a:pt x="177" y="124"/>
                </a:cubicBezTo>
                <a:cubicBezTo>
                  <a:pt x="177" y="156"/>
                  <a:pt x="177" y="156"/>
                  <a:pt x="177" y="156"/>
                </a:cubicBezTo>
                <a:cubicBezTo>
                  <a:pt x="145" y="124"/>
                  <a:pt x="145" y="124"/>
                  <a:pt x="145" y="124"/>
                </a:cubicBezTo>
                <a:cubicBezTo>
                  <a:pt x="47" y="124"/>
                  <a:pt x="47" y="124"/>
                  <a:pt x="47" y="124"/>
                </a:cubicBezTo>
                <a:cubicBezTo>
                  <a:pt x="45" y="124"/>
                  <a:pt x="44" y="124"/>
                  <a:pt x="43" y="123"/>
                </a:cubicBezTo>
                <a:cubicBezTo>
                  <a:pt x="42" y="122"/>
                  <a:pt x="41" y="121"/>
                  <a:pt x="41" y="119"/>
                </a:cubicBezTo>
                <a:lnTo>
                  <a:pt x="41" y="5"/>
                </a:lnTo>
                <a:close/>
              </a:path>
            </a:pathLst>
          </a:custGeom>
          <a:solidFill>
            <a:srgbClr val="063D5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87" name="Freeform 69"/>
          <p:cNvSpPr>
            <a:spLocks noEditPoints="1"/>
          </p:cNvSpPr>
          <p:nvPr/>
        </p:nvSpPr>
        <p:spPr bwMode="auto">
          <a:xfrm>
            <a:off x="7218831" y="2350851"/>
            <a:ext cx="563133" cy="563133"/>
          </a:xfrm>
          <a:custGeom>
            <a:avLst/>
            <a:gdLst>
              <a:gd name="T0" fmla="*/ 0 w 208"/>
              <a:gd name="T1" fmla="*/ 208 h 208"/>
              <a:gd name="T2" fmla="*/ 29 w 208"/>
              <a:gd name="T3" fmla="*/ 120 h 208"/>
              <a:gd name="T4" fmla="*/ 111 w 208"/>
              <a:gd name="T5" fmla="*/ 38 h 208"/>
              <a:gd name="T6" fmla="*/ 118 w 208"/>
              <a:gd name="T7" fmla="*/ 46 h 208"/>
              <a:gd name="T8" fmla="*/ 38 w 208"/>
              <a:gd name="T9" fmla="*/ 126 h 208"/>
              <a:gd name="T10" fmla="*/ 34 w 208"/>
              <a:gd name="T11" fmla="*/ 121 h 208"/>
              <a:gd name="T12" fmla="*/ 34 w 208"/>
              <a:gd name="T13" fmla="*/ 121 h 208"/>
              <a:gd name="T14" fmla="*/ 30 w 208"/>
              <a:gd name="T15" fmla="*/ 133 h 208"/>
              <a:gd name="T16" fmla="*/ 25 w 208"/>
              <a:gd name="T17" fmla="*/ 146 h 208"/>
              <a:gd name="T18" fmla="*/ 21 w 208"/>
              <a:gd name="T19" fmla="*/ 158 h 208"/>
              <a:gd name="T20" fmla="*/ 19 w 208"/>
              <a:gd name="T21" fmla="*/ 166 h 208"/>
              <a:gd name="T22" fmla="*/ 16 w 208"/>
              <a:gd name="T23" fmla="*/ 173 h 208"/>
              <a:gd name="T24" fmla="*/ 28 w 208"/>
              <a:gd name="T25" fmla="*/ 180 h 208"/>
              <a:gd name="T26" fmla="*/ 35 w 208"/>
              <a:gd name="T27" fmla="*/ 192 h 208"/>
              <a:gd name="T28" fmla="*/ 87 w 208"/>
              <a:gd name="T29" fmla="*/ 174 h 208"/>
              <a:gd name="T30" fmla="*/ 87 w 208"/>
              <a:gd name="T31" fmla="*/ 174 h 208"/>
              <a:gd name="T32" fmla="*/ 82 w 208"/>
              <a:gd name="T33" fmla="*/ 170 h 208"/>
              <a:gd name="T34" fmla="*/ 162 w 208"/>
              <a:gd name="T35" fmla="*/ 90 h 208"/>
              <a:gd name="T36" fmla="*/ 170 w 208"/>
              <a:gd name="T37" fmla="*/ 97 h 208"/>
              <a:gd name="T38" fmla="*/ 88 w 208"/>
              <a:gd name="T39" fmla="*/ 179 h 208"/>
              <a:gd name="T40" fmla="*/ 0 w 208"/>
              <a:gd name="T41" fmla="*/ 208 h 208"/>
              <a:gd name="T42" fmla="*/ 48 w 208"/>
              <a:gd name="T43" fmla="*/ 135 h 208"/>
              <a:gd name="T44" fmla="*/ 128 w 208"/>
              <a:gd name="T45" fmla="*/ 55 h 208"/>
              <a:gd name="T46" fmla="*/ 136 w 208"/>
              <a:gd name="T47" fmla="*/ 63 h 208"/>
              <a:gd name="T48" fmla="*/ 55 w 208"/>
              <a:gd name="T49" fmla="*/ 143 h 208"/>
              <a:gd name="T50" fmla="*/ 48 w 208"/>
              <a:gd name="T51" fmla="*/ 135 h 208"/>
              <a:gd name="T52" fmla="*/ 65 w 208"/>
              <a:gd name="T53" fmla="*/ 153 h 208"/>
              <a:gd name="T54" fmla="*/ 145 w 208"/>
              <a:gd name="T55" fmla="*/ 72 h 208"/>
              <a:gd name="T56" fmla="*/ 153 w 208"/>
              <a:gd name="T57" fmla="*/ 80 h 208"/>
              <a:gd name="T58" fmla="*/ 73 w 208"/>
              <a:gd name="T59" fmla="*/ 160 h 208"/>
              <a:gd name="T60" fmla="*/ 65 w 208"/>
              <a:gd name="T61" fmla="*/ 153 h 208"/>
              <a:gd name="T62" fmla="*/ 118 w 208"/>
              <a:gd name="T63" fmla="*/ 31 h 208"/>
              <a:gd name="T64" fmla="*/ 126 w 208"/>
              <a:gd name="T65" fmla="*/ 24 h 208"/>
              <a:gd name="T66" fmla="*/ 185 w 208"/>
              <a:gd name="T67" fmla="*/ 82 h 208"/>
              <a:gd name="T68" fmla="*/ 177 w 208"/>
              <a:gd name="T69" fmla="*/ 90 h 208"/>
              <a:gd name="T70" fmla="*/ 118 w 208"/>
              <a:gd name="T71" fmla="*/ 31 h 208"/>
              <a:gd name="T72" fmla="*/ 133 w 208"/>
              <a:gd name="T73" fmla="*/ 16 h 208"/>
              <a:gd name="T74" fmla="*/ 140 w 208"/>
              <a:gd name="T75" fmla="*/ 9 h 208"/>
              <a:gd name="T76" fmla="*/ 151 w 208"/>
              <a:gd name="T77" fmla="*/ 2 h 208"/>
              <a:gd name="T78" fmla="*/ 162 w 208"/>
              <a:gd name="T79" fmla="*/ 0 h 208"/>
              <a:gd name="T80" fmla="*/ 185 w 208"/>
              <a:gd name="T81" fmla="*/ 9 h 208"/>
              <a:gd name="T82" fmla="*/ 199 w 208"/>
              <a:gd name="T83" fmla="*/ 24 h 208"/>
              <a:gd name="T84" fmla="*/ 208 w 208"/>
              <a:gd name="T85" fmla="*/ 46 h 208"/>
              <a:gd name="T86" fmla="*/ 206 w 208"/>
              <a:gd name="T87" fmla="*/ 57 h 208"/>
              <a:gd name="T88" fmla="*/ 199 w 208"/>
              <a:gd name="T89" fmla="*/ 68 h 208"/>
              <a:gd name="T90" fmla="*/ 192 w 208"/>
              <a:gd name="T91" fmla="*/ 75 h 208"/>
              <a:gd name="T92" fmla="*/ 133 w 208"/>
              <a:gd name="T93" fmla="*/ 16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08" h="208">
                <a:moveTo>
                  <a:pt x="0" y="208"/>
                </a:moveTo>
                <a:cubicBezTo>
                  <a:pt x="29" y="120"/>
                  <a:pt x="29" y="120"/>
                  <a:pt x="29" y="120"/>
                </a:cubicBezTo>
                <a:cubicBezTo>
                  <a:pt x="111" y="38"/>
                  <a:pt x="111" y="38"/>
                  <a:pt x="111" y="38"/>
                </a:cubicBezTo>
                <a:cubicBezTo>
                  <a:pt x="118" y="46"/>
                  <a:pt x="118" y="46"/>
                  <a:pt x="118" y="46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21"/>
                  <a:pt x="34" y="121"/>
                  <a:pt x="34" y="121"/>
                </a:cubicBezTo>
                <a:cubicBezTo>
                  <a:pt x="34" y="121"/>
                  <a:pt x="34" y="121"/>
                  <a:pt x="34" y="121"/>
                </a:cubicBezTo>
                <a:cubicBezTo>
                  <a:pt x="32" y="125"/>
                  <a:pt x="31" y="129"/>
                  <a:pt x="30" y="133"/>
                </a:cubicBezTo>
                <a:cubicBezTo>
                  <a:pt x="28" y="137"/>
                  <a:pt x="27" y="142"/>
                  <a:pt x="25" y="146"/>
                </a:cubicBezTo>
                <a:cubicBezTo>
                  <a:pt x="24" y="150"/>
                  <a:pt x="22" y="154"/>
                  <a:pt x="21" y="158"/>
                </a:cubicBezTo>
                <a:cubicBezTo>
                  <a:pt x="20" y="161"/>
                  <a:pt x="19" y="164"/>
                  <a:pt x="19" y="166"/>
                </a:cubicBezTo>
                <a:cubicBezTo>
                  <a:pt x="16" y="173"/>
                  <a:pt x="16" y="173"/>
                  <a:pt x="16" y="173"/>
                </a:cubicBezTo>
                <a:cubicBezTo>
                  <a:pt x="19" y="173"/>
                  <a:pt x="23" y="175"/>
                  <a:pt x="28" y="180"/>
                </a:cubicBezTo>
                <a:cubicBezTo>
                  <a:pt x="32" y="185"/>
                  <a:pt x="35" y="188"/>
                  <a:pt x="35" y="192"/>
                </a:cubicBezTo>
                <a:cubicBezTo>
                  <a:pt x="87" y="174"/>
                  <a:pt x="87" y="174"/>
                  <a:pt x="87" y="174"/>
                </a:cubicBezTo>
                <a:cubicBezTo>
                  <a:pt x="87" y="174"/>
                  <a:pt x="87" y="174"/>
                  <a:pt x="87" y="174"/>
                </a:cubicBezTo>
                <a:cubicBezTo>
                  <a:pt x="82" y="170"/>
                  <a:pt x="82" y="170"/>
                  <a:pt x="82" y="170"/>
                </a:cubicBezTo>
                <a:cubicBezTo>
                  <a:pt x="162" y="90"/>
                  <a:pt x="162" y="90"/>
                  <a:pt x="162" y="90"/>
                </a:cubicBezTo>
                <a:cubicBezTo>
                  <a:pt x="170" y="97"/>
                  <a:pt x="170" y="97"/>
                  <a:pt x="170" y="97"/>
                </a:cubicBezTo>
                <a:cubicBezTo>
                  <a:pt x="88" y="179"/>
                  <a:pt x="88" y="179"/>
                  <a:pt x="88" y="179"/>
                </a:cubicBezTo>
                <a:lnTo>
                  <a:pt x="0" y="208"/>
                </a:lnTo>
                <a:close/>
                <a:moveTo>
                  <a:pt x="48" y="135"/>
                </a:moveTo>
                <a:cubicBezTo>
                  <a:pt x="128" y="55"/>
                  <a:pt x="128" y="55"/>
                  <a:pt x="128" y="55"/>
                </a:cubicBezTo>
                <a:cubicBezTo>
                  <a:pt x="136" y="63"/>
                  <a:pt x="136" y="63"/>
                  <a:pt x="136" y="63"/>
                </a:cubicBezTo>
                <a:cubicBezTo>
                  <a:pt x="55" y="143"/>
                  <a:pt x="55" y="143"/>
                  <a:pt x="55" y="143"/>
                </a:cubicBezTo>
                <a:lnTo>
                  <a:pt x="48" y="135"/>
                </a:lnTo>
                <a:close/>
                <a:moveTo>
                  <a:pt x="65" y="153"/>
                </a:moveTo>
                <a:cubicBezTo>
                  <a:pt x="145" y="72"/>
                  <a:pt x="145" y="72"/>
                  <a:pt x="145" y="72"/>
                </a:cubicBezTo>
                <a:cubicBezTo>
                  <a:pt x="153" y="80"/>
                  <a:pt x="153" y="80"/>
                  <a:pt x="153" y="80"/>
                </a:cubicBezTo>
                <a:cubicBezTo>
                  <a:pt x="73" y="160"/>
                  <a:pt x="73" y="160"/>
                  <a:pt x="73" y="160"/>
                </a:cubicBezTo>
                <a:lnTo>
                  <a:pt x="65" y="153"/>
                </a:lnTo>
                <a:close/>
                <a:moveTo>
                  <a:pt x="118" y="31"/>
                </a:moveTo>
                <a:cubicBezTo>
                  <a:pt x="126" y="24"/>
                  <a:pt x="126" y="24"/>
                  <a:pt x="126" y="24"/>
                </a:cubicBezTo>
                <a:cubicBezTo>
                  <a:pt x="185" y="82"/>
                  <a:pt x="185" y="82"/>
                  <a:pt x="185" y="82"/>
                </a:cubicBezTo>
                <a:cubicBezTo>
                  <a:pt x="177" y="90"/>
                  <a:pt x="177" y="90"/>
                  <a:pt x="177" y="90"/>
                </a:cubicBezTo>
                <a:lnTo>
                  <a:pt x="118" y="31"/>
                </a:lnTo>
                <a:close/>
                <a:moveTo>
                  <a:pt x="133" y="16"/>
                </a:moveTo>
                <a:cubicBezTo>
                  <a:pt x="140" y="9"/>
                  <a:pt x="140" y="9"/>
                  <a:pt x="140" y="9"/>
                </a:cubicBezTo>
                <a:cubicBezTo>
                  <a:pt x="143" y="6"/>
                  <a:pt x="147" y="3"/>
                  <a:pt x="151" y="2"/>
                </a:cubicBezTo>
                <a:cubicBezTo>
                  <a:pt x="154" y="0"/>
                  <a:pt x="158" y="0"/>
                  <a:pt x="162" y="0"/>
                </a:cubicBezTo>
                <a:cubicBezTo>
                  <a:pt x="171" y="0"/>
                  <a:pt x="178" y="3"/>
                  <a:pt x="185" y="9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205" y="30"/>
                  <a:pt x="208" y="37"/>
                  <a:pt x="208" y="46"/>
                </a:cubicBezTo>
                <a:cubicBezTo>
                  <a:pt x="208" y="50"/>
                  <a:pt x="208" y="54"/>
                  <a:pt x="206" y="57"/>
                </a:cubicBezTo>
                <a:cubicBezTo>
                  <a:pt x="205" y="61"/>
                  <a:pt x="202" y="65"/>
                  <a:pt x="199" y="68"/>
                </a:cubicBezTo>
                <a:cubicBezTo>
                  <a:pt x="192" y="75"/>
                  <a:pt x="192" y="75"/>
                  <a:pt x="192" y="75"/>
                </a:cubicBezTo>
                <a:lnTo>
                  <a:pt x="133" y="16"/>
                </a:lnTo>
                <a:close/>
              </a:path>
            </a:pathLst>
          </a:custGeom>
          <a:solidFill>
            <a:srgbClr val="063D5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88" name="Freeform 24"/>
          <p:cNvSpPr>
            <a:spLocks noEditPoints="1"/>
          </p:cNvSpPr>
          <p:nvPr/>
        </p:nvSpPr>
        <p:spPr bwMode="auto">
          <a:xfrm>
            <a:off x="4503296" y="2329863"/>
            <a:ext cx="319915" cy="616693"/>
          </a:xfrm>
          <a:custGeom>
            <a:avLst/>
            <a:gdLst>
              <a:gd name="T0" fmla="*/ 0 w 125"/>
              <a:gd name="T1" fmla="*/ 21 h 243"/>
              <a:gd name="T2" fmla="*/ 2 w 125"/>
              <a:gd name="T3" fmla="*/ 13 h 243"/>
              <a:gd name="T4" fmla="*/ 6 w 125"/>
              <a:gd name="T5" fmla="*/ 6 h 243"/>
              <a:gd name="T6" fmla="*/ 21 w 125"/>
              <a:gd name="T7" fmla="*/ 0 h 243"/>
              <a:gd name="T8" fmla="*/ 22 w 125"/>
              <a:gd name="T9" fmla="*/ 0 h 243"/>
              <a:gd name="T10" fmla="*/ 22 w 125"/>
              <a:gd name="T11" fmla="*/ 0 h 243"/>
              <a:gd name="T12" fmla="*/ 103 w 125"/>
              <a:gd name="T13" fmla="*/ 0 h 243"/>
              <a:gd name="T14" fmla="*/ 104 w 125"/>
              <a:gd name="T15" fmla="*/ 0 h 243"/>
              <a:gd name="T16" fmla="*/ 104 w 125"/>
              <a:gd name="T17" fmla="*/ 0 h 243"/>
              <a:gd name="T18" fmla="*/ 119 w 125"/>
              <a:gd name="T19" fmla="*/ 6 h 243"/>
              <a:gd name="T20" fmla="*/ 124 w 125"/>
              <a:gd name="T21" fmla="*/ 13 h 243"/>
              <a:gd name="T22" fmla="*/ 125 w 125"/>
              <a:gd name="T23" fmla="*/ 21 h 243"/>
              <a:gd name="T24" fmla="*/ 125 w 125"/>
              <a:gd name="T25" fmla="*/ 222 h 243"/>
              <a:gd name="T26" fmla="*/ 119 w 125"/>
              <a:gd name="T27" fmla="*/ 237 h 243"/>
              <a:gd name="T28" fmla="*/ 113 w 125"/>
              <a:gd name="T29" fmla="*/ 241 h 243"/>
              <a:gd name="T30" fmla="*/ 106 w 125"/>
              <a:gd name="T31" fmla="*/ 243 h 243"/>
              <a:gd name="T32" fmla="*/ 20 w 125"/>
              <a:gd name="T33" fmla="*/ 243 h 243"/>
              <a:gd name="T34" fmla="*/ 12 w 125"/>
              <a:gd name="T35" fmla="*/ 241 h 243"/>
              <a:gd name="T36" fmla="*/ 6 w 125"/>
              <a:gd name="T37" fmla="*/ 237 h 243"/>
              <a:gd name="T38" fmla="*/ 0 w 125"/>
              <a:gd name="T39" fmla="*/ 222 h 243"/>
              <a:gd name="T40" fmla="*/ 0 w 125"/>
              <a:gd name="T41" fmla="*/ 21 h 243"/>
              <a:gd name="T42" fmla="*/ 11 w 125"/>
              <a:gd name="T43" fmla="*/ 201 h 243"/>
              <a:gd name="T44" fmla="*/ 115 w 125"/>
              <a:gd name="T45" fmla="*/ 201 h 243"/>
              <a:gd name="T46" fmla="*/ 115 w 125"/>
              <a:gd name="T47" fmla="*/ 42 h 243"/>
              <a:gd name="T48" fmla="*/ 11 w 125"/>
              <a:gd name="T49" fmla="*/ 42 h 243"/>
              <a:gd name="T50" fmla="*/ 11 w 125"/>
              <a:gd name="T51" fmla="*/ 201 h 243"/>
              <a:gd name="T52" fmla="*/ 54 w 125"/>
              <a:gd name="T53" fmla="*/ 214 h 243"/>
              <a:gd name="T54" fmla="*/ 51 w 125"/>
              <a:gd name="T55" fmla="*/ 218 h 243"/>
              <a:gd name="T56" fmla="*/ 50 w 125"/>
              <a:gd name="T57" fmla="*/ 222 h 243"/>
              <a:gd name="T58" fmla="*/ 51 w 125"/>
              <a:gd name="T59" fmla="*/ 227 h 243"/>
              <a:gd name="T60" fmla="*/ 54 w 125"/>
              <a:gd name="T61" fmla="*/ 231 h 243"/>
              <a:gd name="T62" fmla="*/ 58 w 125"/>
              <a:gd name="T63" fmla="*/ 234 h 243"/>
              <a:gd name="T64" fmla="*/ 63 w 125"/>
              <a:gd name="T65" fmla="*/ 234 h 243"/>
              <a:gd name="T66" fmla="*/ 67 w 125"/>
              <a:gd name="T67" fmla="*/ 234 h 243"/>
              <a:gd name="T68" fmla="*/ 71 w 125"/>
              <a:gd name="T69" fmla="*/ 231 h 243"/>
              <a:gd name="T70" fmla="*/ 74 w 125"/>
              <a:gd name="T71" fmla="*/ 227 h 243"/>
              <a:gd name="T72" fmla="*/ 75 w 125"/>
              <a:gd name="T73" fmla="*/ 222 h 243"/>
              <a:gd name="T74" fmla="*/ 74 w 125"/>
              <a:gd name="T75" fmla="*/ 218 h 243"/>
              <a:gd name="T76" fmla="*/ 71 w 125"/>
              <a:gd name="T77" fmla="*/ 214 h 243"/>
              <a:gd name="T78" fmla="*/ 67 w 125"/>
              <a:gd name="T79" fmla="*/ 211 h 243"/>
              <a:gd name="T80" fmla="*/ 63 w 125"/>
              <a:gd name="T81" fmla="*/ 210 h 243"/>
              <a:gd name="T82" fmla="*/ 58 w 125"/>
              <a:gd name="T83" fmla="*/ 211 h 243"/>
              <a:gd name="T84" fmla="*/ 54 w 125"/>
              <a:gd name="T85" fmla="*/ 214 h 243"/>
              <a:gd name="T86" fmla="*/ 51 w 125"/>
              <a:gd name="T87" fmla="*/ 21 h 243"/>
              <a:gd name="T88" fmla="*/ 53 w 125"/>
              <a:gd name="T89" fmla="*/ 23 h 243"/>
              <a:gd name="T90" fmla="*/ 72 w 125"/>
              <a:gd name="T91" fmla="*/ 23 h 243"/>
              <a:gd name="T92" fmla="*/ 74 w 125"/>
              <a:gd name="T93" fmla="*/ 21 h 243"/>
              <a:gd name="T94" fmla="*/ 72 w 125"/>
              <a:gd name="T95" fmla="*/ 19 h 243"/>
              <a:gd name="T96" fmla="*/ 53 w 125"/>
              <a:gd name="T97" fmla="*/ 19 h 243"/>
              <a:gd name="T98" fmla="*/ 51 w 125"/>
              <a:gd name="T99" fmla="*/ 21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25" h="243">
                <a:moveTo>
                  <a:pt x="0" y="21"/>
                </a:moveTo>
                <a:cubicBezTo>
                  <a:pt x="0" y="18"/>
                  <a:pt x="1" y="15"/>
                  <a:pt x="2" y="13"/>
                </a:cubicBezTo>
                <a:cubicBezTo>
                  <a:pt x="3" y="10"/>
                  <a:pt x="4" y="8"/>
                  <a:pt x="6" y="6"/>
                </a:cubicBezTo>
                <a:cubicBezTo>
                  <a:pt x="10" y="2"/>
                  <a:pt x="15" y="0"/>
                  <a:pt x="21" y="0"/>
                </a:cubicBezTo>
                <a:cubicBezTo>
                  <a:pt x="21" y="0"/>
                  <a:pt x="21" y="0"/>
                  <a:pt x="2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0"/>
                  <a:pt x="104" y="0"/>
                  <a:pt x="104" y="0"/>
                </a:cubicBezTo>
                <a:cubicBezTo>
                  <a:pt x="104" y="0"/>
                  <a:pt x="104" y="0"/>
                  <a:pt x="104" y="0"/>
                </a:cubicBezTo>
                <a:cubicBezTo>
                  <a:pt x="110" y="0"/>
                  <a:pt x="115" y="2"/>
                  <a:pt x="119" y="6"/>
                </a:cubicBezTo>
                <a:cubicBezTo>
                  <a:pt x="121" y="8"/>
                  <a:pt x="123" y="10"/>
                  <a:pt x="124" y="13"/>
                </a:cubicBezTo>
                <a:cubicBezTo>
                  <a:pt x="125" y="15"/>
                  <a:pt x="125" y="18"/>
                  <a:pt x="125" y="21"/>
                </a:cubicBezTo>
                <a:cubicBezTo>
                  <a:pt x="125" y="222"/>
                  <a:pt x="125" y="222"/>
                  <a:pt x="125" y="222"/>
                </a:cubicBezTo>
                <a:cubicBezTo>
                  <a:pt x="125" y="228"/>
                  <a:pt x="123" y="232"/>
                  <a:pt x="119" y="237"/>
                </a:cubicBezTo>
                <a:cubicBezTo>
                  <a:pt x="117" y="239"/>
                  <a:pt x="115" y="240"/>
                  <a:pt x="113" y="241"/>
                </a:cubicBezTo>
                <a:cubicBezTo>
                  <a:pt x="111" y="243"/>
                  <a:pt x="108" y="243"/>
                  <a:pt x="106" y="243"/>
                </a:cubicBezTo>
                <a:cubicBezTo>
                  <a:pt x="20" y="243"/>
                  <a:pt x="20" y="243"/>
                  <a:pt x="20" y="243"/>
                </a:cubicBezTo>
                <a:cubicBezTo>
                  <a:pt x="17" y="243"/>
                  <a:pt x="15" y="243"/>
                  <a:pt x="12" y="241"/>
                </a:cubicBezTo>
                <a:cubicBezTo>
                  <a:pt x="10" y="240"/>
                  <a:pt x="8" y="239"/>
                  <a:pt x="6" y="237"/>
                </a:cubicBezTo>
                <a:cubicBezTo>
                  <a:pt x="2" y="232"/>
                  <a:pt x="0" y="228"/>
                  <a:pt x="0" y="222"/>
                </a:cubicBezTo>
                <a:lnTo>
                  <a:pt x="0" y="21"/>
                </a:lnTo>
                <a:close/>
                <a:moveTo>
                  <a:pt x="11" y="201"/>
                </a:moveTo>
                <a:cubicBezTo>
                  <a:pt x="115" y="201"/>
                  <a:pt x="115" y="201"/>
                  <a:pt x="115" y="201"/>
                </a:cubicBezTo>
                <a:cubicBezTo>
                  <a:pt x="115" y="42"/>
                  <a:pt x="115" y="42"/>
                  <a:pt x="115" y="42"/>
                </a:cubicBezTo>
                <a:cubicBezTo>
                  <a:pt x="11" y="42"/>
                  <a:pt x="11" y="42"/>
                  <a:pt x="11" y="42"/>
                </a:cubicBezTo>
                <a:lnTo>
                  <a:pt x="11" y="201"/>
                </a:lnTo>
                <a:close/>
                <a:moveTo>
                  <a:pt x="54" y="214"/>
                </a:moveTo>
                <a:cubicBezTo>
                  <a:pt x="53" y="215"/>
                  <a:pt x="52" y="216"/>
                  <a:pt x="51" y="218"/>
                </a:cubicBezTo>
                <a:cubicBezTo>
                  <a:pt x="51" y="219"/>
                  <a:pt x="50" y="221"/>
                  <a:pt x="50" y="222"/>
                </a:cubicBezTo>
                <a:cubicBezTo>
                  <a:pt x="50" y="224"/>
                  <a:pt x="51" y="225"/>
                  <a:pt x="51" y="227"/>
                </a:cubicBezTo>
                <a:cubicBezTo>
                  <a:pt x="52" y="228"/>
                  <a:pt x="53" y="230"/>
                  <a:pt x="54" y="231"/>
                </a:cubicBezTo>
                <a:cubicBezTo>
                  <a:pt x="55" y="232"/>
                  <a:pt x="57" y="233"/>
                  <a:pt x="58" y="234"/>
                </a:cubicBezTo>
                <a:cubicBezTo>
                  <a:pt x="60" y="234"/>
                  <a:pt x="61" y="234"/>
                  <a:pt x="63" y="234"/>
                </a:cubicBezTo>
                <a:cubicBezTo>
                  <a:pt x="64" y="234"/>
                  <a:pt x="66" y="234"/>
                  <a:pt x="67" y="234"/>
                </a:cubicBezTo>
                <a:cubicBezTo>
                  <a:pt x="69" y="233"/>
                  <a:pt x="70" y="232"/>
                  <a:pt x="71" y="231"/>
                </a:cubicBezTo>
                <a:cubicBezTo>
                  <a:pt x="72" y="230"/>
                  <a:pt x="73" y="228"/>
                  <a:pt x="74" y="227"/>
                </a:cubicBezTo>
                <a:cubicBezTo>
                  <a:pt x="75" y="225"/>
                  <a:pt x="75" y="224"/>
                  <a:pt x="75" y="222"/>
                </a:cubicBezTo>
                <a:cubicBezTo>
                  <a:pt x="75" y="221"/>
                  <a:pt x="75" y="219"/>
                  <a:pt x="74" y="218"/>
                </a:cubicBezTo>
                <a:cubicBezTo>
                  <a:pt x="73" y="216"/>
                  <a:pt x="72" y="215"/>
                  <a:pt x="71" y="214"/>
                </a:cubicBezTo>
                <a:cubicBezTo>
                  <a:pt x="70" y="213"/>
                  <a:pt x="69" y="212"/>
                  <a:pt x="67" y="211"/>
                </a:cubicBezTo>
                <a:cubicBezTo>
                  <a:pt x="66" y="210"/>
                  <a:pt x="64" y="210"/>
                  <a:pt x="63" y="210"/>
                </a:cubicBezTo>
                <a:cubicBezTo>
                  <a:pt x="61" y="210"/>
                  <a:pt x="60" y="210"/>
                  <a:pt x="58" y="211"/>
                </a:cubicBezTo>
                <a:cubicBezTo>
                  <a:pt x="57" y="212"/>
                  <a:pt x="55" y="213"/>
                  <a:pt x="54" y="214"/>
                </a:cubicBezTo>
                <a:close/>
                <a:moveTo>
                  <a:pt x="51" y="21"/>
                </a:moveTo>
                <a:cubicBezTo>
                  <a:pt x="51" y="22"/>
                  <a:pt x="52" y="23"/>
                  <a:pt x="53" y="23"/>
                </a:cubicBezTo>
                <a:cubicBezTo>
                  <a:pt x="72" y="23"/>
                  <a:pt x="72" y="23"/>
                  <a:pt x="72" y="23"/>
                </a:cubicBezTo>
                <a:cubicBezTo>
                  <a:pt x="74" y="23"/>
                  <a:pt x="74" y="22"/>
                  <a:pt x="74" y="21"/>
                </a:cubicBezTo>
                <a:cubicBezTo>
                  <a:pt x="74" y="19"/>
                  <a:pt x="74" y="19"/>
                  <a:pt x="72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2" y="19"/>
                  <a:pt x="51" y="19"/>
                  <a:pt x="51" y="21"/>
                </a:cubicBezTo>
                <a:close/>
              </a:path>
            </a:pathLst>
          </a:custGeom>
          <a:solidFill>
            <a:srgbClr val="063D54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TextBox 3">
            <a:extLst>
              <a:ext uri="{FF2B5EF4-FFF2-40B4-BE49-F238E27FC236}">
                <a16:creationId xmlns="" xmlns:a16="http://schemas.microsoft.com/office/drawing/2014/main" id="{462698D0-0A14-4141-A23F-DD9B6149BEF8}"/>
              </a:ext>
            </a:extLst>
          </p:cNvPr>
          <p:cNvSpPr txBox="1"/>
          <p:nvPr/>
        </p:nvSpPr>
        <p:spPr>
          <a:xfrm>
            <a:off x="387400" y="332367"/>
            <a:ext cx="3738266" cy="5027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667" dirty="0" smtClean="0">
                <a:solidFill>
                  <a:schemeClr val="accent1"/>
                </a:solidFill>
                <a:cs typeface="+mn-ea"/>
                <a:sym typeface="+mn-lt"/>
              </a:rPr>
              <a:t>2.2</a:t>
            </a:r>
            <a:r>
              <a:rPr lang="zh-CN" altLang="en-US" sz="2667" dirty="0" smtClean="0">
                <a:solidFill>
                  <a:schemeClr val="accent1"/>
                </a:solidFill>
                <a:cs typeface="+mn-ea"/>
                <a:sym typeface="+mn-lt"/>
              </a:rPr>
              <a:t>申请流程（全英文）</a:t>
            </a:r>
            <a:endParaRPr lang="zh-CN" altLang="en-US" sz="4267" dirty="0">
              <a:solidFill>
                <a:schemeClr val="accent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239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="" xmlns:a16="http://schemas.microsoft.com/office/drawing/2014/main" id="{DE4850A2-2AA6-4F6F-AD15-A95BDB4AB2ED}"/>
              </a:ext>
            </a:extLst>
          </p:cNvPr>
          <p:cNvSpPr/>
          <p:nvPr/>
        </p:nvSpPr>
        <p:spPr>
          <a:xfrm>
            <a:off x="402287" y="393998"/>
            <a:ext cx="1883713" cy="434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1">
            <a:extLst>
              <a:ext uri="{FF2B5EF4-FFF2-40B4-BE49-F238E27FC236}">
                <a16:creationId xmlns="" xmlns:a16="http://schemas.microsoft.com/office/drawing/2014/main" id="{729C1B6E-87F9-4AC8-A4E0-31AB4E1E4585}"/>
              </a:ext>
            </a:extLst>
          </p:cNvPr>
          <p:cNvSpPr txBox="1"/>
          <p:nvPr/>
        </p:nvSpPr>
        <p:spPr>
          <a:xfrm>
            <a:off x="402287" y="400939"/>
            <a:ext cx="1744067" cy="477054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 smtClean="0">
                <a:solidFill>
                  <a:srgbClr val="063D54"/>
                </a:solidFill>
                <a:cs typeface="+mn-ea"/>
                <a:sym typeface="+mn-lt"/>
              </a:rPr>
              <a:t>2.3 </a:t>
            </a:r>
            <a:r>
              <a:rPr lang="zh-CN" altLang="en-US" sz="2400" dirty="0" smtClean="0">
                <a:solidFill>
                  <a:srgbClr val="063D54"/>
                </a:solidFill>
                <a:cs typeface="+mn-ea"/>
                <a:sym typeface="+mn-lt"/>
              </a:rPr>
              <a:t>学费</a:t>
            </a:r>
            <a:endParaRPr lang="en-US" altLang="zh-CN" sz="2400" dirty="0">
              <a:solidFill>
                <a:srgbClr val="063D54"/>
              </a:solidFill>
              <a:cs typeface="+mn-ea"/>
              <a:sym typeface="+mn-lt"/>
            </a:endParaRPr>
          </a:p>
        </p:txBody>
      </p:sp>
      <p:pic>
        <p:nvPicPr>
          <p:cNvPr id="4" name="图片 3" descr="屏幕快照 2019-08-27 23.10.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900" y="237066"/>
            <a:ext cx="7785100" cy="64008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69333" y="1456267"/>
            <a:ext cx="4493538" cy="2670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kumimoji="1" lang="zh-CN" altLang="en-US" sz="1400" dirty="0" smtClean="0"/>
              <a:t>两年共计</a:t>
            </a:r>
            <a:r>
              <a:rPr kumimoji="1" lang="en-US" altLang="zh-CN" sz="1400" dirty="0" smtClean="0"/>
              <a:t>7000</a:t>
            </a:r>
            <a:r>
              <a:rPr kumimoji="1" lang="zh-CN" altLang="en-US" sz="1400" dirty="0" smtClean="0"/>
              <a:t>欧元</a:t>
            </a:r>
            <a:endParaRPr kumimoji="1" lang="en-US" altLang="zh-CN" sz="1400" dirty="0" smtClean="0"/>
          </a:p>
          <a:p>
            <a:pPr>
              <a:lnSpc>
                <a:spcPct val="120000"/>
              </a:lnSpc>
            </a:pPr>
            <a:r>
              <a:rPr kumimoji="1" lang="zh-CN" altLang="en-US" sz="1400" dirty="0" smtClean="0"/>
              <a:t>（根据</a:t>
            </a:r>
            <a:r>
              <a:rPr kumimoji="1" lang="en-US" altLang="zh-CN" sz="1400" dirty="0" smtClean="0"/>
              <a:t>2016</a:t>
            </a:r>
            <a:r>
              <a:rPr kumimoji="1" lang="zh-CN" altLang="en-US" sz="1400" dirty="0" smtClean="0"/>
              <a:t>年最低费用预计，但有可能略微上涨）。</a:t>
            </a:r>
            <a:endParaRPr kumimoji="1" lang="en-US" altLang="zh-CN" sz="1400" dirty="0" smtClean="0"/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kumimoji="1" lang="en-US" altLang="zh-CN" sz="1400" dirty="0" smtClean="0"/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kumimoji="1" lang="zh-CN" altLang="en-US" sz="1400" dirty="0" smtClean="0"/>
              <a:t>非欧盟学生在入学前需要交纳</a:t>
            </a:r>
            <a:r>
              <a:rPr kumimoji="1" lang="en-US" altLang="zh-CN" sz="1400" dirty="0" smtClean="0"/>
              <a:t>1000</a:t>
            </a:r>
            <a:r>
              <a:rPr kumimoji="1" lang="zh-CN" altLang="en-US" sz="1400" dirty="0" smtClean="0"/>
              <a:t>欧元保证金，</a:t>
            </a:r>
            <a:endParaRPr kumimoji="1" lang="en-US" altLang="zh-CN" sz="1400" dirty="0" smtClean="0"/>
          </a:p>
          <a:p>
            <a:pPr>
              <a:lnSpc>
                <a:spcPct val="120000"/>
              </a:lnSpc>
            </a:pPr>
            <a:r>
              <a:rPr kumimoji="1" lang="zh-CN" altLang="en-US" sz="1400" dirty="0" smtClean="0"/>
              <a:t>在入学后退还。</a:t>
            </a:r>
            <a:endParaRPr kumimoji="1" lang="en-US" altLang="zh-CN" sz="1400" dirty="0"/>
          </a:p>
          <a:p>
            <a:pPr>
              <a:lnSpc>
                <a:spcPct val="120000"/>
              </a:lnSpc>
            </a:pPr>
            <a:endParaRPr kumimoji="1" lang="en-US" altLang="zh-CN" sz="1400" dirty="0" smtClean="0"/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kumimoji="1" lang="zh-CN" altLang="en-US" sz="1400" dirty="0" smtClean="0"/>
              <a:t>此费用不含食宿和签证。</a:t>
            </a:r>
            <a:endParaRPr kumimoji="1" lang="en-US" altLang="zh-CN" sz="1400" dirty="0" smtClean="0"/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kumimoji="1" lang="en-US" altLang="zh-CN" sz="1400" dirty="0"/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r>
              <a:rPr kumimoji="1" lang="zh-CN" altLang="en-US" sz="1400" dirty="0" smtClean="0"/>
              <a:t>非欧盟学生需要向四个国家申请长期签证和居留。</a:t>
            </a:r>
            <a:endParaRPr kumimoji="1" lang="en-US" altLang="zh-CN" sz="1400" dirty="0"/>
          </a:p>
          <a:p>
            <a:pPr marL="285750" indent="-285750">
              <a:lnSpc>
                <a:spcPct val="120000"/>
              </a:lnSpc>
              <a:buFont typeface="Arial"/>
              <a:buChar char="•"/>
            </a:pPr>
            <a:endParaRPr kumimoji="1"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23413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CONTENTSID" val="258"/>
  <p:tag name="MH_SECTIONID" val="259,260,261,262,"/>
  <p:tag name="ISPRING_PRESENTATION_TITLE" val="PowerPoint 演示文稿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ENTRY"/>
  <p:tag name="ID" val="547146"/>
  <p:tag name="MH_ORDER" val="4"/>
  <p:tag name="PA" val="v3.2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NUMBER"/>
  <p:tag name="ID" val="547146"/>
  <p:tag name="MH_ORDER" val="4"/>
  <p:tag name="PA" val="v3.2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OTHERS"/>
  <p:tag name="ID" val="547146"/>
  <p:tag name="PA" val="v3.2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OTHERS"/>
  <p:tag name="ID" val="547146"/>
  <p:tag name="PA" val="v3.2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Rectangle 2"/>
  <p:tag name="PA" val="v3.2.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TextBox 3"/>
  <p:tag name="PA" val="v3.2.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TextBox 4"/>
  <p:tag name="PA" val="v3.2.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Straight Connector 9"/>
  <p:tag name="PA" val="v3.2.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Rectangle 2"/>
  <p:tag name="PA" val="v3.2.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TextBox 3"/>
  <p:tag name="PA" val="v3.2.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TextBox 4"/>
  <p:tag name="PA" val="v3.2.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Straight Connector 9"/>
  <p:tag name="PA" val="v3.2.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AUTOCOLOR" val="TRUE"/>
  <p:tag name="MH_TYPE" val="CONTENTS"/>
  <p:tag name="ID" val="54714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Rectangle 2"/>
  <p:tag name="PA" val="v3.2.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TextBox 3"/>
  <p:tag name="PA" val="v3.2.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TextBox 4"/>
  <p:tag name="PA" val="v3.2.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Straight Connector 9"/>
  <p:tag name="PA" val="v3.2.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Rectangle 2"/>
  <p:tag name="PA" val="v3.2.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TextBox 3"/>
  <p:tag name="PA" val="v3.2.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TextBox 4"/>
  <p:tag name="PA" val="v3.2.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3257"/>
  <p:tag name="MH_LIBRARY" val="GRAPHIC"/>
  <p:tag name="MH_ORDER" val="Straight Connector 9"/>
  <p:tag name="PA" val="v3.2.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TYPE" val="#NeiR#"/>
  <p:tag name="MH_NUMBER" val="6"/>
  <p:tag name="MH_CATEGORY" val="#BingLLB#"/>
  <p:tag name="MH_LAYOUT" val="SubTitle"/>
  <p:tag name="MH" val="20171015185735"/>
  <p:tag name="MH_LIBRARY" val="GRAPHIC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ENTRY"/>
  <p:tag name="ID" val="547146"/>
  <p:tag name="MH_ORDER" val="1"/>
  <p:tag name="PA" val="v3.2.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85735"/>
  <p:tag name="MH_LIBRARY" val="GRAPHIC"/>
  <p:tag name="MH_TYPE" val="Other"/>
  <p:tag name="MH_ORDER" val="2"/>
  <p:tag name="PA" val="v3.2.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85735"/>
  <p:tag name="MH_LIBRARY" val="GRAPHIC"/>
  <p:tag name="MH_TYPE" val="SubTitle"/>
  <p:tag name="MH_ORDER" val="2"/>
  <p:tag name="PA" val="v3.2.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85735"/>
  <p:tag name="MH_LIBRARY" val="GRAPHIC"/>
  <p:tag name="MH_TYPE" val="Other"/>
  <p:tag name="MH_ORDER" val="3"/>
  <p:tag name="PA" val="v3.2.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85735"/>
  <p:tag name="MH_LIBRARY" val="GRAPHIC"/>
  <p:tag name="MH_TYPE" val="SubTitle"/>
  <p:tag name="MH_ORDER" val="3"/>
  <p:tag name="PA" val="v3.2.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85735"/>
  <p:tag name="MH_LIBRARY" val="GRAPHIC"/>
  <p:tag name="MH_TYPE" val="Other"/>
  <p:tag name="MH_ORDER" val="5"/>
  <p:tag name="PA" val="v3.2.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85735"/>
  <p:tag name="MH_LIBRARY" val="GRAPHIC"/>
  <p:tag name="MH_TYPE" val="SubTitle"/>
  <p:tag name="MH_ORDER" val="5"/>
  <p:tag name="PA" val="v3.2.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NUMBER"/>
  <p:tag name="ID" val="547146"/>
  <p:tag name="MH_ORDER" val="1"/>
  <p:tag name="PA" val="v3.2.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ENTRY"/>
  <p:tag name="ID" val="547146"/>
  <p:tag name="MH_ORDER" val="2"/>
  <p:tag name="PA" val="v3.2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NUMBER"/>
  <p:tag name="ID" val="547146"/>
  <p:tag name="MH_ORDER" val="2"/>
  <p:tag name="PA" val="v3.2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ENTRY"/>
  <p:tag name="ID" val="547146"/>
  <p:tag name="MH_ORDER" val="3"/>
  <p:tag name="PA" val="v3.2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015152015"/>
  <p:tag name="MH_LIBRARY" val="CONTENTS"/>
  <p:tag name="MH_TYPE" val="NUMBER"/>
  <p:tag name="ID" val="547146"/>
  <p:tag name="MH_ORDER" val="3"/>
  <p:tag name="PA" val="v3.2.0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63D54"/>
      </a:accent1>
      <a:accent2>
        <a:srgbClr val="ED7D31"/>
      </a:accent2>
      <a:accent3>
        <a:srgbClr val="A5A5A5"/>
      </a:accent3>
      <a:accent4>
        <a:srgbClr val="FFC000"/>
      </a:accent4>
      <a:accent5>
        <a:srgbClr val="E2E2E2"/>
      </a:accent5>
      <a:accent6>
        <a:srgbClr val="70AD47"/>
      </a:accent6>
      <a:hlink>
        <a:srgbClr val="D3D4D4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063D54"/>
    </a:accent1>
    <a:accent2>
      <a:srgbClr val="ED7D31"/>
    </a:accent2>
    <a:accent3>
      <a:srgbClr val="A5A5A5"/>
    </a:accent3>
    <a:accent4>
      <a:srgbClr val="FFC000"/>
    </a:accent4>
    <a:accent5>
      <a:srgbClr val="E2E2E2"/>
    </a:accent5>
    <a:accent6>
      <a:srgbClr val="70AD47"/>
    </a:accent6>
    <a:hlink>
      <a:srgbClr val="D3D4D4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44546A"/>
    </a:dk2>
    <a:lt2>
      <a:srgbClr val="E7E6E6"/>
    </a:lt2>
    <a:accent1>
      <a:srgbClr val="063D54"/>
    </a:accent1>
    <a:accent2>
      <a:srgbClr val="ED7D31"/>
    </a:accent2>
    <a:accent3>
      <a:srgbClr val="A5A5A5"/>
    </a:accent3>
    <a:accent4>
      <a:srgbClr val="FFC000"/>
    </a:accent4>
    <a:accent5>
      <a:srgbClr val="E2E2E2"/>
    </a:accent5>
    <a:accent6>
      <a:srgbClr val="70AD47"/>
    </a:accent6>
    <a:hlink>
      <a:srgbClr val="D3D4D4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515</Words>
  <Application>Microsoft Macintosh PowerPoint</Application>
  <PresentationFormat>自定义</PresentationFormat>
  <Paragraphs>143</Paragraphs>
  <Slides>15</Slides>
  <Notes>13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嵌入的 OLE 服务器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7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>MAO LULU</dc:creator>
  <cp:keywords/>
  <dc:description>maolulu@foxmail.com</dc:description>
  <cp:lastModifiedBy>lulu mao</cp:lastModifiedBy>
  <cp:revision>115</cp:revision>
  <dcterms:created xsi:type="dcterms:W3CDTF">2017-10-15T06:57:46Z</dcterms:created>
  <dcterms:modified xsi:type="dcterms:W3CDTF">2019-10-11T07:55:35Z</dcterms:modified>
  <cp:category/>
</cp:coreProperties>
</file>